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864" r:id="rId1"/>
  </p:sldMasterIdLst>
  <p:notesMasterIdLst>
    <p:notesMasterId r:id="rId27"/>
  </p:notesMasterIdLst>
  <p:handoutMasterIdLst>
    <p:handoutMasterId r:id="rId28"/>
  </p:handoutMasterIdLst>
  <p:sldIdLst>
    <p:sldId id="256" r:id="rId2"/>
    <p:sldId id="257" r:id="rId3"/>
    <p:sldId id="258" r:id="rId4"/>
    <p:sldId id="259" r:id="rId5"/>
    <p:sldId id="260" r:id="rId6"/>
    <p:sldId id="261" r:id="rId7"/>
    <p:sldId id="262" r:id="rId8"/>
    <p:sldId id="263" r:id="rId9"/>
    <p:sldId id="264" r:id="rId10"/>
    <p:sldId id="272" r:id="rId11"/>
    <p:sldId id="273" r:id="rId12"/>
    <p:sldId id="274" r:id="rId13"/>
    <p:sldId id="275" r:id="rId14"/>
    <p:sldId id="276" r:id="rId15"/>
    <p:sldId id="265" r:id="rId16"/>
    <p:sldId id="266" r:id="rId17"/>
    <p:sldId id="267" r:id="rId18"/>
    <p:sldId id="268" r:id="rId19"/>
    <p:sldId id="269" r:id="rId20"/>
    <p:sldId id="278" r:id="rId21"/>
    <p:sldId id="270" r:id="rId22"/>
    <p:sldId id="271" r:id="rId23"/>
    <p:sldId id="277" r:id="rId24"/>
    <p:sldId id="279" r:id="rId25"/>
    <p:sldId id="280" r:id="rId26"/>
  </p:sldIdLst>
  <p:sldSz cx="12192000" cy="6858000"/>
  <p:notesSz cx="7019925" cy="9305925"/>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81" d="100"/>
          <a:sy n="81" d="100"/>
        </p:scale>
        <p:origin x="120" y="708"/>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41968" cy="466912"/>
          </a:xfrm>
          <a:prstGeom prst="rect">
            <a:avLst/>
          </a:prstGeom>
        </p:spPr>
        <p:txBody>
          <a:bodyPr vert="horz" lIns="93287" tIns="46644" rIns="93287" bIns="46644" rtlCol="0"/>
          <a:lstStyle>
            <a:lvl1pPr algn="l">
              <a:defRPr sz="1200"/>
            </a:lvl1pPr>
          </a:lstStyle>
          <a:p>
            <a:endParaRPr lang="en-US"/>
          </a:p>
        </p:txBody>
      </p:sp>
      <p:sp>
        <p:nvSpPr>
          <p:cNvPr id="3" name="Date Placeholder 2"/>
          <p:cNvSpPr>
            <a:spLocks noGrp="1"/>
          </p:cNvSpPr>
          <p:nvPr>
            <p:ph type="dt" sz="quarter" idx="1"/>
          </p:nvPr>
        </p:nvSpPr>
        <p:spPr>
          <a:xfrm>
            <a:off x="3976333" y="0"/>
            <a:ext cx="3041968" cy="466912"/>
          </a:xfrm>
          <a:prstGeom prst="rect">
            <a:avLst/>
          </a:prstGeom>
        </p:spPr>
        <p:txBody>
          <a:bodyPr vert="horz" lIns="93287" tIns="46644" rIns="93287" bIns="46644" rtlCol="0"/>
          <a:lstStyle>
            <a:lvl1pPr algn="r">
              <a:defRPr sz="1200"/>
            </a:lvl1pPr>
          </a:lstStyle>
          <a:p>
            <a:fld id="{44ECA188-0113-42ED-8067-91001FC0469C}" type="datetimeFigureOut">
              <a:rPr lang="en-US" smtClean="0"/>
              <a:t>10/30/2015</a:t>
            </a:fld>
            <a:endParaRPr lang="en-US"/>
          </a:p>
        </p:txBody>
      </p:sp>
      <p:sp>
        <p:nvSpPr>
          <p:cNvPr id="4" name="Footer Placeholder 3"/>
          <p:cNvSpPr>
            <a:spLocks noGrp="1"/>
          </p:cNvSpPr>
          <p:nvPr>
            <p:ph type="ftr" sz="quarter" idx="2"/>
          </p:nvPr>
        </p:nvSpPr>
        <p:spPr>
          <a:xfrm>
            <a:off x="0" y="8839014"/>
            <a:ext cx="3041968" cy="466911"/>
          </a:xfrm>
          <a:prstGeom prst="rect">
            <a:avLst/>
          </a:prstGeom>
        </p:spPr>
        <p:txBody>
          <a:bodyPr vert="horz" lIns="93287" tIns="46644" rIns="93287" bIns="46644" rtlCol="0" anchor="b"/>
          <a:lstStyle>
            <a:lvl1pPr algn="l">
              <a:defRPr sz="1200"/>
            </a:lvl1pPr>
          </a:lstStyle>
          <a:p>
            <a:endParaRPr lang="en-US"/>
          </a:p>
        </p:txBody>
      </p:sp>
      <p:sp>
        <p:nvSpPr>
          <p:cNvPr id="5" name="Slide Number Placeholder 4"/>
          <p:cNvSpPr>
            <a:spLocks noGrp="1"/>
          </p:cNvSpPr>
          <p:nvPr>
            <p:ph type="sldNum" sz="quarter" idx="3"/>
          </p:nvPr>
        </p:nvSpPr>
        <p:spPr>
          <a:xfrm>
            <a:off x="3976333" y="8839014"/>
            <a:ext cx="3041968" cy="466911"/>
          </a:xfrm>
          <a:prstGeom prst="rect">
            <a:avLst/>
          </a:prstGeom>
        </p:spPr>
        <p:txBody>
          <a:bodyPr vert="horz" lIns="93287" tIns="46644" rIns="93287" bIns="46644" rtlCol="0" anchor="b"/>
          <a:lstStyle>
            <a:lvl1pPr algn="r">
              <a:defRPr sz="1200"/>
            </a:lvl1pPr>
          </a:lstStyle>
          <a:p>
            <a:fld id="{2312FBC2-EFF2-4B5D-93DB-5F04A7041C18}" type="slidenum">
              <a:rPr lang="en-US" smtClean="0"/>
              <a:t>‹#›</a:t>
            </a:fld>
            <a:endParaRPr lang="en-US"/>
          </a:p>
        </p:txBody>
      </p:sp>
    </p:spTree>
    <p:extLst>
      <p:ext uri="{BB962C8B-B14F-4D97-AF65-F5344CB8AC3E}">
        <p14:creationId xmlns:p14="http://schemas.microsoft.com/office/powerpoint/2010/main" val="220873471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41968" cy="466912"/>
          </a:xfrm>
          <a:prstGeom prst="rect">
            <a:avLst/>
          </a:prstGeom>
        </p:spPr>
        <p:txBody>
          <a:bodyPr vert="horz" lIns="93287" tIns="46644" rIns="93287" bIns="46644" rtlCol="0"/>
          <a:lstStyle>
            <a:lvl1pPr algn="l">
              <a:defRPr sz="1200"/>
            </a:lvl1pPr>
          </a:lstStyle>
          <a:p>
            <a:endParaRPr lang="en-US"/>
          </a:p>
        </p:txBody>
      </p:sp>
      <p:sp>
        <p:nvSpPr>
          <p:cNvPr id="3" name="Date Placeholder 2"/>
          <p:cNvSpPr>
            <a:spLocks noGrp="1"/>
          </p:cNvSpPr>
          <p:nvPr>
            <p:ph type="dt" idx="1"/>
          </p:nvPr>
        </p:nvSpPr>
        <p:spPr>
          <a:xfrm>
            <a:off x="3976333" y="0"/>
            <a:ext cx="3041968" cy="466912"/>
          </a:xfrm>
          <a:prstGeom prst="rect">
            <a:avLst/>
          </a:prstGeom>
        </p:spPr>
        <p:txBody>
          <a:bodyPr vert="horz" lIns="93287" tIns="46644" rIns="93287" bIns="46644" rtlCol="0"/>
          <a:lstStyle>
            <a:lvl1pPr algn="r">
              <a:defRPr sz="1200"/>
            </a:lvl1pPr>
          </a:lstStyle>
          <a:p>
            <a:fld id="{8513E50A-6396-45A0-A253-114CE3CF96B2}" type="datetimeFigureOut">
              <a:rPr lang="en-US" smtClean="0"/>
              <a:t>10/30/2015</a:t>
            </a:fld>
            <a:endParaRPr lang="en-US"/>
          </a:p>
        </p:txBody>
      </p:sp>
      <p:sp>
        <p:nvSpPr>
          <p:cNvPr id="4" name="Slide Image Placeholder 3"/>
          <p:cNvSpPr>
            <a:spLocks noGrp="1" noRot="1" noChangeAspect="1"/>
          </p:cNvSpPr>
          <p:nvPr>
            <p:ph type="sldImg" idx="2"/>
          </p:nvPr>
        </p:nvSpPr>
        <p:spPr>
          <a:xfrm>
            <a:off x="719138" y="1163638"/>
            <a:ext cx="5581650" cy="3140075"/>
          </a:xfrm>
          <a:prstGeom prst="rect">
            <a:avLst/>
          </a:prstGeom>
          <a:noFill/>
          <a:ln w="12700">
            <a:solidFill>
              <a:prstClr val="black"/>
            </a:solidFill>
          </a:ln>
        </p:spPr>
        <p:txBody>
          <a:bodyPr vert="horz" lIns="93287" tIns="46644" rIns="93287" bIns="46644" rtlCol="0" anchor="ctr"/>
          <a:lstStyle/>
          <a:p>
            <a:endParaRPr lang="en-US"/>
          </a:p>
        </p:txBody>
      </p:sp>
      <p:sp>
        <p:nvSpPr>
          <p:cNvPr id="5" name="Notes Placeholder 4"/>
          <p:cNvSpPr>
            <a:spLocks noGrp="1"/>
          </p:cNvSpPr>
          <p:nvPr>
            <p:ph type="body" sz="quarter" idx="3"/>
          </p:nvPr>
        </p:nvSpPr>
        <p:spPr>
          <a:xfrm>
            <a:off x="701993" y="4478476"/>
            <a:ext cx="5615940" cy="3664208"/>
          </a:xfrm>
          <a:prstGeom prst="rect">
            <a:avLst/>
          </a:prstGeom>
        </p:spPr>
        <p:txBody>
          <a:bodyPr vert="horz" lIns="93287" tIns="46644" rIns="93287" bIns="46644"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39014"/>
            <a:ext cx="3041968" cy="466911"/>
          </a:xfrm>
          <a:prstGeom prst="rect">
            <a:avLst/>
          </a:prstGeom>
        </p:spPr>
        <p:txBody>
          <a:bodyPr vert="horz" lIns="93287" tIns="46644" rIns="93287" bIns="46644" rtlCol="0" anchor="b"/>
          <a:lstStyle>
            <a:lvl1pPr algn="l">
              <a:defRPr sz="1200"/>
            </a:lvl1pPr>
          </a:lstStyle>
          <a:p>
            <a:endParaRPr lang="en-US"/>
          </a:p>
        </p:txBody>
      </p:sp>
      <p:sp>
        <p:nvSpPr>
          <p:cNvPr id="7" name="Slide Number Placeholder 6"/>
          <p:cNvSpPr>
            <a:spLocks noGrp="1"/>
          </p:cNvSpPr>
          <p:nvPr>
            <p:ph type="sldNum" sz="quarter" idx="5"/>
          </p:nvPr>
        </p:nvSpPr>
        <p:spPr>
          <a:xfrm>
            <a:off x="3976333" y="8839014"/>
            <a:ext cx="3041968" cy="466911"/>
          </a:xfrm>
          <a:prstGeom prst="rect">
            <a:avLst/>
          </a:prstGeom>
        </p:spPr>
        <p:txBody>
          <a:bodyPr vert="horz" lIns="93287" tIns="46644" rIns="93287" bIns="46644" rtlCol="0" anchor="b"/>
          <a:lstStyle>
            <a:lvl1pPr algn="r">
              <a:defRPr sz="1200"/>
            </a:lvl1pPr>
          </a:lstStyle>
          <a:p>
            <a:fld id="{52FBB7D7-30B3-4117-B42E-DD2D84FAB49E}" type="slidenum">
              <a:rPr lang="en-US" smtClean="0"/>
              <a:t>‹#›</a:t>
            </a:fld>
            <a:endParaRPr lang="en-US"/>
          </a:p>
        </p:txBody>
      </p:sp>
    </p:spTree>
    <p:extLst>
      <p:ext uri="{BB962C8B-B14F-4D97-AF65-F5344CB8AC3E}">
        <p14:creationId xmlns:p14="http://schemas.microsoft.com/office/powerpoint/2010/main" val="179616848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2FBB7D7-30B3-4117-B42E-DD2D84FAB49E}" type="slidenum">
              <a:rPr lang="en-US" smtClean="0"/>
              <a:t>2</a:t>
            </a:fld>
            <a:endParaRPr lang="en-US"/>
          </a:p>
        </p:txBody>
      </p:sp>
    </p:spTree>
    <p:extLst>
      <p:ext uri="{BB962C8B-B14F-4D97-AF65-F5344CB8AC3E}">
        <p14:creationId xmlns:p14="http://schemas.microsoft.com/office/powerpoint/2010/main" val="3770171902"/>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16934" y="0"/>
            <a:ext cx="12231160" cy="6856214"/>
            <a:chOff x="-16934" y="0"/>
            <a:chExt cx="12231160" cy="6856214"/>
          </a:xfrm>
        </p:grpSpPr>
        <p:pic>
          <p:nvPicPr>
            <p:cNvPr id="16" name="Picture 15" descr="HD-PanelTitleR1.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6" name="Rectangle 25"/>
            <p:cNvSpPr/>
            <p:nvPr/>
          </p:nvSpPr>
          <p:spPr>
            <a:xfrm>
              <a:off x="2328332" y="1540931"/>
              <a:ext cx="7543802" cy="3835401"/>
            </a:xfrm>
            <a:prstGeom prst="rect">
              <a:avLst/>
            </a:prstGeom>
            <a:noFill/>
            <a:ln w="15875">
              <a:miter lim="800000"/>
            </a:ln>
          </p:spPr>
          <p:style>
            <a:lnRef idx="1">
              <a:schemeClr val="accent1"/>
            </a:lnRef>
            <a:fillRef idx="3">
              <a:schemeClr val="accent1"/>
            </a:fillRef>
            <a:effectRef idx="2">
              <a:schemeClr val="accent1"/>
            </a:effectRef>
            <a:fontRef idx="minor">
              <a:schemeClr val="lt1"/>
            </a:fontRef>
          </p:style>
        </p:sp>
        <p:pic>
          <p:nvPicPr>
            <p:cNvPr id="17" name="Picture 16"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16934" y="3147609"/>
              <a:ext cx="2478024" cy="612648"/>
            </a:xfrm>
            <a:prstGeom prst="rect">
              <a:avLst/>
            </a:prstGeom>
          </p:spPr>
        </p:pic>
        <p:pic>
          <p:nvPicPr>
            <p:cNvPr id="20" name="Picture 19"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9736202" y="3147609"/>
              <a:ext cx="2478024" cy="612648"/>
            </a:xfrm>
            <a:prstGeom prst="rect">
              <a:avLst/>
            </a:prstGeom>
          </p:spPr>
        </p:pic>
      </p:grpSp>
      <p:sp>
        <p:nvSpPr>
          <p:cNvPr id="2" name="Title 1"/>
          <p:cNvSpPr>
            <a:spLocks noGrp="1"/>
          </p:cNvSpPr>
          <p:nvPr>
            <p:ph type="ctrTitle"/>
          </p:nvPr>
        </p:nvSpPr>
        <p:spPr>
          <a:xfrm>
            <a:off x="2692398" y="1871131"/>
            <a:ext cx="6815669" cy="1515533"/>
          </a:xfrm>
        </p:spPr>
        <p:txBody>
          <a:bodyPr anchor="b">
            <a:noAutofit/>
          </a:bodyPr>
          <a:lstStyle>
            <a:lvl1pPr algn="ctr">
              <a:defRPr sz="5400">
                <a:effectLst/>
              </a:defRPr>
            </a:lvl1pPr>
          </a:lstStyle>
          <a:p>
            <a:r>
              <a:rPr lang="en-US" smtClean="0"/>
              <a:t>Click to edit Master title style</a:t>
            </a:r>
            <a:endParaRPr lang="en-US" dirty="0"/>
          </a:p>
        </p:txBody>
      </p:sp>
      <p:sp>
        <p:nvSpPr>
          <p:cNvPr id="3" name="Subtitle 2"/>
          <p:cNvSpPr>
            <a:spLocks noGrp="1"/>
          </p:cNvSpPr>
          <p:nvPr>
            <p:ph type="subTitle" idx="1"/>
          </p:nvPr>
        </p:nvSpPr>
        <p:spPr>
          <a:xfrm>
            <a:off x="2692398" y="3657597"/>
            <a:ext cx="6815669" cy="1320802"/>
          </a:xfrm>
        </p:spPr>
        <p:txBody>
          <a:bodyPr anchor="t">
            <a:normAutofit/>
          </a:bodyPr>
          <a:lstStyle>
            <a:lvl1pPr marL="0" indent="0" algn="ct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a:xfrm>
            <a:off x="7983232" y="5037663"/>
            <a:ext cx="897467" cy="279400"/>
          </a:xfrm>
        </p:spPr>
        <p:txBody>
          <a:bodyPr/>
          <a:lstStyle/>
          <a:p>
            <a:fld id="{5586B75A-687E-405C-8A0B-8D00578BA2C3}" type="datetimeFigureOut">
              <a:rPr lang="en-US" smtClean="0"/>
              <a:pPr/>
              <a:t>10/30/2015</a:t>
            </a:fld>
            <a:endParaRPr lang="en-US" dirty="0"/>
          </a:p>
        </p:txBody>
      </p:sp>
      <p:sp>
        <p:nvSpPr>
          <p:cNvPr id="5" name="Footer Placeholder 4"/>
          <p:cNvSpPr>
            <a:spLocks noGrp="1"/>
          </p:cNvSpPr>
          <p:nvPr>
            <p:ph type="ftr" sz="quarter" idx="11"/>
          </p:nvPr>
        </p:nvSpPr>
        <p:spPr>
          <a:xfrm>
            <a:off x="2692397" y="5037663"/>
            <a:ext cx="5214635" cy="279400"/>
          </a:xfrm>
        </p:spPr>
        <p:txBody>
          <a:bodyPr/>
          <a:lstStyle/>
          <a:p>
            <a:endParaRPr lang="en-US" dirty="0"/>
          </a:p>
        </p:txBody>
      </p:sp>
      <p:sp>
        <p:nvSpPr>
          <p:cNvPr id="6" name="Slide Number Placeholder 5"/>
          <p:cNvSpPr>
            <a:spLocks noGrp="1"/>
          </p:cNvSpPr>
          <p:nvPr>
            <p:ph type="sldNum" sz="quarter" idx="12"/>
          </p:nvPr>
        </p:nvSpPr>
        <p:spPr>
          <a:xfrm>
            <a:off x="8956900" y="5037663"/>
            <a:ext cx="551167" cy="279400"/>
          </a:xfrm>
        </p:spPr>
        <p:txBody>
          <a:bodyPr/>
          <a:lstStyle/>
          <a:p>
            <a:fld id="{4FAB73BC-B049-4115-A692-8D63A059BFB8}" type="slidenum">
              <a:rPr lang="en-US" smtClean="0"/>
              <a:pPr/>
              <a:t>‹#›</a:t>
            </a:fld>
            <a:endParaRPr lang="en-US" dirty="0"/>
          </a:p>
        </p:txBody>
      </p:sp>
      <p:cxnSp>
        <p:nvCxnSpPr>
          <p:cNvPr id="15" name="Straight Connector 14"/>
          <p:cNvCxnSpPr/>
          <p:nvPr/>
        </p:nvCxnSpPr>
        <p:spPr>
          <a:xfrm>
            <a:off x="2692399" y="3522131"/>
            <a:ext cx="6815668" cy="0"/>
          </a:xfrm>
          <a:prstGeom prst="line">
            <a:avLst/>
          </a:prstGeom>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28260053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401" y="4815415"/>
            <a:ext cx="9609666" cy="566738"/>
          </a:xfrm>
        </p:spPr>
        <p:txBody>
          <a:bodyPr anchor="b">
            <a:normAutofit/>
          </a:bodyPr>
          <a:lstStyle>
            <a:lvl1pPr algn="ctr">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041427" y="1041399"/>
            <a:ext cx="10105972" cy="3335869"/>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1295401" y="5382153"/>
            <a:ext cx="9609666"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586B75A-687E-405C-8A0B-8D00578BA2C3}" type="datetimeFigureOut">
              <a:rPr lang="en-US" smtClean="0"/>
              <a:pPr/>
              <a:t>10/30/2015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4009853918"/>
      </p:ext>
    </p:extLst>
  </p:cSld>
  <p:clrMapOvr>
    <a:masterClrMapping/>
  </p:clrMapOvr>
  <p:hf sldNum="0"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303868" y="982132"/>
            <a:ext cx="9592732" cy="2954868"/>
          </a:xfrm>
        </p:spPr>
        <p:txBody>
          <a:bodyPr anchor="ctr">
            <a:normAutofit/>
          </a:bodyPr>
          <a:lstStyle>
            <a:lvl1pPr algn="ctr">
              <a:defRPr sz="32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303868" y="4343399"/>
            <a:ext cx="9592732"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586B75A-687E-405C-8A0B-8D00578BA2C3}" type="datetimeFigureOut">
              <a:rPr lang="en-US" smtClean="0"/>
              <a:pPr/>
              <a:t>10/30/2015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pPr/>
              <a:t>‹#›</a:t>
            </a:fld>
            <a:endParaRPr lang="en-US" dirty="0"/>
          </a:p>
        </p:txBody>
      </p:sp>
      <p:cxnSp>
        <p:nvCxnSpPr>
          <p:cNvPr id="15" name="Straight Connector 14"/>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579079356"/>
      </p:ext>
    </p:extLst>
  </p:cSld>
  <p:clrMapOvr>
    <a:masterClrMapping/>
  </p:clrMapOvr>
  <p:hf sldNum="0" hdr="0" ftr="0" dt="0"/>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370668"/>
          </a:xfrm>
        </p:spPr>
        <p:txBody>
          <a:bodyPr anchor="ctr">
            <a:normAutofit/>
          </a:bodyPr>
          <a:lstStyle>
            <a:lvl1pPr algn="ctr">
              <a:defRPr sz="3200" b="0" cap="none">
                <a:solidFill>
                  <a:schemeClr val="tx1"/>
                </a:solidFill>
              </a:defRPr>
            </a:lvl1pPr>
          </a:lstStyle>
          <a:p>
            <a:r>
              <a:rPr lang="en-US" smtClean="0"/>
              <a:t>Click to edit Master title style</a:t>
            </a:r>
            <a:endParaRPr lang="en-US" dirty="0"/>
          </a:p>
        </p:txBody>
      </p:sp>
      <p:sp>
        <p:nvSpPr>
          <p:cNvPr id="10" name="Text Placeholder 9"/>
          <p:cNvSpPr>
            <a:spLocks noGrp="1"/>
          </p:cNvSpPr>
          <p:nvPr>
            <p:ph type="body" sz="quarter" idx="13"/>
          </p:nvPr>
        </p:nvSpPr>
        <p:spPr>
          <a:xfrm>
            <a:off x="1674812" y="3352800"/>
            <a:ext cx="8839202" cy="584200"/>
          </a:xfrm>
        </p:spPr>
        <p:txBody>
          <a:bodyPr anchor="ctr">
            <a:normAutofit/>
          </a:bodyPr>
          <a:lstStyle>
            <a:lvl1pPr marL="0" indent="0" algn="r">
              <a:buFontTx/>
              <a:buNone/>
              <a:defRPr sz="20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1295401" y="4343399"/>
            <a:ext cx="9609666"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586B75A-687E-405C-8A0B-8D00578BA2C3}" type="datetimeFigureOut">
              <a:rPr lang="en-US" smtClean="0"/>
              <a:pPr/>
              <a:t>10/30/2015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pPr/>
              <a:t>‹#›</a:t>
            </a:fld>
            <a:endParaRPr lang="en-US" dirty="0"/>
          </a:p>
        </p:txBody>
      </p:sp>
      <p:sp>
        <p:nvSpPr>
          <p:cNvPr id="14" name="TextBox 13"/>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10600267" y="2827870"/>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19" name="Straight Connector 18"/>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459265388"/>
      </p:ext>
    </p:extLst>
  </p:cSld>
  <p:clrMapOvr>
    <a:masterClrMapping/>
  </p:clrMapOvr>
  <p:hf sldNum="0" hdr="0" ftr="0" dt="0"/>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295402" y="3308581"/>
            <a:ext cx="9609668" cy="1468800"/>
          </a:xfrm>
        </p:spPr>
        <p:txBody>
          <a:bodyPr anchor="b">
            <a:normAutofit/>
          </a:bodyPr>
          <a:lstStyle>
            <a:lvl1pPr algn="l">
              <a:defRPr sz="32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295401" y="4777381"/>
            <a:ext cx="9609668"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586B75A-687E-405C-8A0B-8D00578BA2C3}" type="datetimeFigureOut">
              <a:rPr lang="en-US" smtClean="0"/>
              <a:pPr/>
              <a:t>10/30/2015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1018726845"/>
      </p:ext>
    </p:extLst>
  </p:cSld>
  <p:clrMapOvr>
    <a:masterClrMapping/>
  </p:clrMapOvr>
  <p:hf sldNum="0" hdr="0" ftr="0" dt="0"/>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243668"/>
          </a:xfrm>
        </p:spPr>
        <p:txBody>
          <a:bodyPr anchor="ctr">
            <a:normAutofit/>
          </a:bodyPr>
          <a:lstStyle>
            <a:lvl1pPr algn="ctr">
              <a:defRPr sz="3200" b="0" cap="none">
                <a:solidFill>
                  <a:schemeClr val="tx1"/>
                </a:solidFill>
              </a:defRPr>
            </a:lvl1pPr>
          </a:lstStyle>
          <a:p>
            <a:r>
              <a:rPr lang="en-US" smtClean="0"/>
              <a:t>Click to edit Master title style</a:t>
            </a:r>
            <a:endParaRPr lang="en-US" dirty="0"/>
          </a:p>
        </p:txBody>
      </p:sp>
      <p:sp>
        <p:nvSpPr>
          <p:cNvPr id="23" name="Text Placeholder 2"/>
          <p:cNvSpPr>
            <a:spLocks noGrp="1"/>
          </p:cNvSpPr>
          <p:nvPr>
            <p:ph type="body" idx="13"/>
          </p:nvPr>
        </p:nvSpPr>
        <p:spPr>
          <a:xfrm>
            <a:off x="1295401" y="3639312"/>
            <a:ext cx="9609668" cy="886968"/>
          </a:xfrm>
        </p:spPr>
        <p:txBody>
          <a:bodyPr anchor="b">
            <a:normAutofit/>
          </a:bodyPr>
          <a:lstStyle>
            <a:lvl1pPr marL="0" indent="0" algn="l">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3" name="Text Placeholder 2"/>
          <p:cNvSpPr>
            <a:spLocks noGrp="1"/>
          </p:cNvSpPr>
          <p:nvPr>
            <p:ph type="body" idx="1"/>
          </p:nvPr>
        </p:nvSpPr>
        <p:spPr>
          <a:xfrm>
            <a:off x="1295401" y="4529667"/>
            <a:ext cx="9609668" cy="13462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586B75A-687E-405C-8A0B-8D00578BA2C3}" type="datetimeFigureOut">
              <a:rPr lang="en-US" smtClean="0"/>
              <a:pPr/>
              <a:t>10/30/2015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pPr/>
              <a:t>‹#›</a:t>
            </a:fld>
            <a:endParaRPr lang="en-US" dirty="0"/>
          </a:p>
        </p:txBody>
      </p:sp>
      <p:sp>
        <p:nvSpPr>
          <p:cNvPr id="12" name="TextBox 11"/>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3" name="TextBox 12"/>
          <p:cNvSpPr txBox="1"/>
          <p:nvPr/>
        </p:nvSpPr>
        <p:spPr>
          <a:xfrm>
            <a:off x="10600267" y="259926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26" name="Straight Connector 25"/>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154586117"/>
      </p:ext>
    </p:extLst>
  </p:cSld>
  <p:clrMapOvr>
    <a:masterClrMapping/>
  </p:clrMapOvr>
  <p:hf sldNum="0" hdr="0" ftr="0" dt="0"/>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1295401" y="982132"/>
            <a:ext cx="9609666" cy="2243668"/>
          </a:xfrm>
        </p:spPr>
        <p:txBody>
          <a:bodyPr vert="horz" lIns="91440" tIns="45720" rIns="91440" bIns="45720" rtlCol="0" anchor="ctr">
            <a:normAutofit/>
          </a:bodyPr>
          <a:lstStyle>
            <a:lvl1pPr>
              <a:defRPr lang="en-US" b="0" dirty="0"/>
            </a:lvl1pPr>
          </a:lstStyle>
          <a:p>
            <a:pPr marL="0" lvl="0"/>
            <a:r>
              <a:rPr lang="en-US" smtClean="0"/>
              <a:t>Click to edit Master title style</a:t>
            </a:r>
            <a:endParaRPr lang="en-US" dirty="0"/>
          </a:p>
        </p:txBody>
      </p:sp>
      <p:sp>
        <p:nvSpPr>
          <p:cNvPr id="20" name="Text Placeholder 2"/>
          <p:cNvSpPr>
            <a:spLocks noGrp="1"/>
          </p:cNvSpPr>
          <p:nvPr>
            <p:ph type="body" idx="13"/>
          </p:nvPr>
        </p:nvSpPr>
        <p:spPr>
          <a:xfrm>
            <a:off x="1295401" y="3630168"/>
            <a:ext cx="9609668" cy="841248"/>
          </a:xfrm>
        </p:spPr>
        <p:txBody>
          <a:bodyPr anchor="b">
            <a:normAutofit/>
          </a:bodyPr>
          <a:lstStyle>
            <a:lvl1pPr marL="0" indent="0" algn="l">
              <a:spcBef>
                <a:spcPts val="0"/>
              </a:spcBef>
              <a:buNone/>
              <a:defRPr sz="2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3" name="Text Placeholder 2"/>
          <p:cNvSpPr>
            <a:spLocks noGrp="1"/>
          </p:cNvSpPr>
          <p:nvPr>
            <p:ph type="body" idx="1"/>
          </p:nvPr>
        </p:nvSpPr>
        <p:spPr>
          <a:xfrm>
            <a:off x="1295400" y="4470399"/>
            <a:ext cx="9609670" cy="1405467"/>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586B75A-687E-405C-8A0B-8D00578BA2C3}" type="datetimeFigureOut">
              <a:rPr lang="en-US" smtClean="0"/>
              <a:pPr/>
              <a:t>10/30/2015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pPr/>
              <a:t>‹#›</a:t>
            </a:fld>
            <a:endParaRPr lang="en-US" dirty="0"/>
          </a:p>
        </p:txBody>
      </p:sp>
      <p:cxnSp>
        <p:nvCxnSpPr>
          <p:cNvPr id="15" name="Straight Connector 14"/>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72594204"/>
      </p:ext>
    </p:extLst>
  </p:cSld>
  <p:clrMapOvr>
    <a:masterClrMapping/>
  </p:clrMapOvr>
  <p:hf sldNum="0" hdr="0" ftr="0" dt="0"/>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5586B75A-687E-405C-8A0B-8D00578BA2C3}" type="datetimeFigureOut">
              <a:rPr lang="en-US" smtClean="0"/>
              <a:pPr/>
              <a:t>10/30/2015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pPr/>
              <a:t>‹#›</a:t>
            </a:fld>
            <a:endParaRPr lang="en-US" dirty="0"/>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75993919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99356" y="982131"/>
            <a:ext cx="1890895" cy="4893735"/>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295398" y="982132"/>
            <a:ext cx="7433025" cy="4893734"/>
          </a:xfrm>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5586B75A-687E-405C-8A0B-8D00578BA2C3}" type="datetimeFigureOut">
              <a:rPr lang="en-US" smtClean="0"/>
              <a:pPr/>
              <a:t>10/30/2015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pPr/>
              <a:t>‹#›</a:t>
            </a:fld>
            <a:endParaRPr lang="en-US" dirty="0"/>
          </a:p>
        </p:txBody>
      </p:sp>
      <p:cxnSp>
        <p:nvCxnSpPr>
          <p:cNvPr id="14" name="Straight Connector 13"/>
          <p:cNvCxnSpPr/>
          <p:nvPr/>
        </p:nvCxnSpPr>
        <p:spPr>
          <a:xfrm>
            <a:off x="8863890" y="990600"/>
            <a:ext cx="0" cy="487680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81263245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cxnSp>
        <p:nvCxnSpPr>
          <p:cNvPr id="7" name="Straight Connector 6"/>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5586B75A-687E-405C-8A0B-8D00578BA2C3}" type="datetimeFigureOut">
              <a:rPr lang="en-US" smtClean="0"/>
              <a:pPr/>
              <a:t>10/30/2015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155099943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015069" y="1752606"/>
            <a:ext cx="8158688" cy="1822514"/>
          </a:xfrm>
        </p:spPr>
        <p:txBody>
          <a:bodyPr anchor="b">
            <a:normAutofit/>
          </a:bodyPr>
          <a:lstStyle>
            <a:lvl1pPr algn="ctr">
              <a:defRPr sz="44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2015067" y="3846051"/>
            <a:ext cx="8158690" cy="954547"/>
          </a:xfrm>
        </p:spPr>
        <p:txBody>
          <a:bodyPr anchor="t">
            <a:normAutofit/>
          </a:bodyPr>
          <a:lstStyle>
            <a:lvl1pPr marL="0" indent="0" algn="ctr">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586B75A-687E-405C-8A0B-8D00578BA2C3}" type="datetimeFigureOut">
              <a:rPr lang="en-US" smtClean="0"/>
              <a:pPr/>
              <a:t>10/30/2015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pPr/>
              <a:t>‹#›</a:t>
            </a:fld>
            <a:endParaRPr lang="en-US" dirty="0"/>
          </a:p>
        </p:txBody>
      </p:sp>
      <p:cxnSp>
        <p:nvCxnSpPr>
          <p:cNvPr id="16" name="Straight Connector 15"/>
          <p:cNvCxnSpPr/>
          <p:nvPr/>
        </p:nvCxnSpPr>
        <p:spPr>
          <a:xfrm>
            <a:off x="2012723" y="3710585"/>
            <a:ext cx="8163380"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56085767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cxnSp>
        <p:nvCxnSpPr>
          <p:cNvPr id="8" name="Straight Connector 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298448" y="2560320"/>
            <a:ext cx="4718304" cy="3310128"/>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81344" y="2560320"/>
            <a:ext cx="4718304" cy="3310128"/>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5586B75A-687E-405C-8A0B-8D00578BA2C3}" type="datetimeFigureOut">
              <a:rPr lang="en-US" smtClean="0"/>
              <a:pPr/>
              <a:t>10/30/2015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307627383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129540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295400" y="3243262"/>
            <a:ext cx="4718304" cy="2632605"/>
          </a:xfrm>
        </p:spPr>
        <p:txBody>
          <a:bodyPr anchor="t">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18067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80670" y="3243262"/>
            <a:ext cx="4718304" cy="2632605"/>
          </a:xfrm>
        </p:spPr>
        <p:txBody>
          <a:bodyPr anchor="t">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5586B75A-687E-405C-8A0B-8D00578BA2C3}" type="datetimeFigureOut">
              <a:rPr lang="en-US" smtClean="0"/>
              <a:pPr/>
              <a:t>10/30/2015</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FAB73BC-B049-4115-A692-8D63A059BFB8}" type="slidenum">
              <a:rPr lang="en-US" smtClean="0"/>
              <a:pPr/>
              <a:t>‹#›</a:t>
            </a:fld>
            <a:endParaRPr lang="en-US" dirty="0"/>
          </a:p>
        </p:txBody>
      </p:sp>
      <p:cxnSp>
        <p:nvCxnSpPr>
          <p:cNvPr id="18" name="Straight Connector 1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63133061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5586B75A-687E-405C-8A0B-8D00578BA2C3}" type="datetimeFigureOut">
              <a:rPr lang="en-US" smtClean="0"/>
              <a:pPr/>
              <a:t>10/30/2015</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4FAB73BC-B049-4115-A692-8D63A059BFB8}" type="slidenum">
              <a:rPr lang="en-US" smtClean="0"/>
              <a:pPr/>
              <a:t>‹#›</a:t>
            </a:fld>
            <a:endParaRPr lang="en-US" dirty="0"/>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44018054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586B75A-687E-405C-8A0B-8D00578BA2C3}" type="datetimeFigureOut">
              <a:rPr lang="en-US" smtClean="0"/>
              <a:pPr/>
              <a:t>10/30/2015</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170160290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3811" y="1388534"/>
            <a:ext cx="3718455" cy="1371600"/>
          </a:xfrm>
        </p:spPr>
        <p:txBody>
          <a:bodyPr anchor="b">
            <a:normAutofit/>
          </a:bodyPr>
          <a:lstStyle>
            <a:lvl1pPr algn="ctr">
              <a:defRPr sz="2400" b="0"/>
            </a:lvl1pPr>
          </a:lstStyle>
          <a:p>
            <a:r>
              <a:rPr lang="en-US" smtClean="0"/>
              <a:t>Click to edit Master title style</a:t>
            </a:r>
            <a:endParaRPr lang="en-US" dirty="0"/>
          </a:p>
        </p:txBody>
      </p:sp>
      <p:sp>
        <p:nvSpPr>
          <p:cNvPr id="3" name="Content Placeholder 2"/>
          <p:cNvSpPr>
            <a:spLocks noGrp="1"/>
          </p:cNvSpPr>
          <p:nvPr>
            <p:ph idx="1"/>
          </p:nvPr>
        </p:nvSpPr>
        <p:spPr>
          <a:xfrm>
            <a:off x="5418668" y="982131"/>
            <a:ext cx="5469466" cy="4893735"/>
          </a:xfrm>
        </p:spPr>
        <p:txBody>
          <a:bodyPr anchor="ct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1293811" y="3031065"/>
            <a:ext cx="3718455" cy="243840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586B75A-687E-405C-8A0B-8D00578BA2C3}" type="datetimeFigureOut">
              <a:rPr lang="en-US" smtClean="0"/>
              <a:pPr/>
              <a:t>10/30/2015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smtClean="0"/>
              <a:pPr/>
              <a:t>‹#›</a:t>
            </a:fld>
            <a:endParaRPr lang="en-US" dirty="0"/>
          </a:p>
        </p:txBody>
      </p:sp>
      <p:cxnSp>
        <p:nvCxnSpPr>
          <p:cNvPr id="16" name="Straight Connector 15"/>
          <p:cNvCxnSpPr/>
          <p:nvPr/>
        </p:nvCxnSpPr>
        <p:spPr>
          <a:xfrm>
            <a:off x="1396169" y="2912533"/>
            <a:ext cx="35144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62731968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399" y="1883832"/>
            <a:ext cx="6241816" cy="1371600"/>
          </a:xfrm>
        </p:spPr>
        <p:txBody>
          <a:bodyPr anchor="b">
            <a:normAutofit/>
          </a:bodyPr>
          <a:lstStyle>
            <a:lvl1pPr algn="ctr">
              <a:defRPr sz="2800" b="0"/>
            </a:lvl1pPr>
          </a:lstStyle>
          <a:p>
            <a:r>
              <a:rPr lang="en-US" smtClean="0"/>
              <a:t>Click to edit Master title style</a:t>
            </a:r>
            <a:endParaRPr lang="en-US" dirty="0"/>
          </a:p>
        </p:txBody>
      </p:sp>
      <p:sp>
        <p:nvSpPr>
          <p:cNvPr id="17" name="Picture Placeholder 2"/>
          <p:cNvSpPr>
            <a:spLocks noGrp="1" noChangeAspect="1"/>
          </p:cNvSpPr>
          <p:nvPr>
            <p:ph type="pic" idx="1"/>
          </p:nvPr>
        </p:nvSpPr>
        <p:spPr>
          <a:xfrm>
            <a:off x="8094831" y="1041400"/>
            <a:ext cx="3063347" cy="4775200"/>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1295399" y="3255432"/>
            <a:ext cx="6241816" cy="1828800"/>
          </a:xfrm>
        </p:spPr>
        <p:txBody>
          <a:bodyPr anchor="t">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586B75A-687E-405C-8A0B-8D00578BA2C3}" type="datetimeFigureOut">
              <a:rPr lang="en-US" smtClean="0"/>
              <a:pPr/>
              <a:t>10/30/2015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73173967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3.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grpSp>
        <p:nvGrpSpPr>
          <p:cNvPr id="7" name="Group 6"/>
          <p:cNvGrpSpPr/>
          <p:nvPr/>
        </p:nvGrpSpPr>
        <p:grpSpPr>
          <a:xfrm>
            <a:off x="-15736" y="0"/>
            <a:ext cx="12229962" cy="6856214"/>
            <a:chOff x="-15736" y="0"/>
            <a:chExt cx="12229962" cy="6856214"/>
          </a:xfrm>
        </p:grpSpPr>
        <p:pic>
          <p:nvPicPr>
            <p:cNvPr id="8" name="Picture 7" descr="HD-PanelContent.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9" name="Rectangle 8"/>
            <p:cNvSpPr/>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0" name="Picture 9"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5736" y="3153832"/>
              <a:ext cx="777240" cy="606425"/>
            </a:xfrm>
            <a:prstGeom prst="rect">
              <a:avLst/>
            </a:prstGeom>
          </p:spPr>
        </p:pic>
        <p:pic>
          <p:nvPicPr>
            <p:cNvPr id="11" name="Picture 10"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1436986" y="3153832"/>
              <a:ext cx="777240" cy="606425"/>
            </a:xfrm>
            <a:prstGeom prst="rect">
              <a:avLst/>
            </a:prstGeom>
          </p:spPr>
        </p:pic>
      </p:grpSp>
      <p:sp>
        <p:nvSpPr>
          <p:cNvPr id="2" name="Title Placeholder 1"/>
          <p:cNvSpPr>
            <a:spLocks noGrp="1"/>
          </p:cNvSpPr>
          <p:nvPr>
            <p:ph type="title"/>
          </p:nvPr>
        </p:nvSpPr>
        <p:spPr>
          <a:xfrm>
            <a:off x="1295402" y="982132"/>
            <a:ext cx="9601196" cy="1303867"/>
          </a:xfrm>
          <a:prstGeom prst="rect">
            <a:avLst/>
          </a:prstGeom>
          <a:effectLst/>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295401" y="2556932"/>
            <a:ext cx="9601196" cy="3318936"/>
          </a:xfrm>
          <a:prstGeom prst="rect">
            <a:avLst/>
          </a:prstGeom>
        </p:spPr>
        <p:txBody>
          <a:bodyPr vert="horz" lIns="91440" tIns="45720" rIns="91440" bIns="45720" rtlCol="0" anchor="t">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8677501" y="5969000"/>
            <a:ext cx="1600200"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5586B75A-687E-405C-8A0B-8D00578BA2C3}" type="datetimeFigureOut">
              <a:rPr lang="en-US" smtClean="0"/>
              <a:pPr/>
              <a:t>10/30/2015</a:t>
            </a:fld>
            <a:endParaRPr lang="en-US" dirty="0"/>
          </a:p>
        </p:txBody>
      </p:sp>
      <p:sp>
        <p:nvSpPr>
          <p:cNvPr id="5" name="Footer Placeholder 4"/>
          <p:cNvSpPr>
            <a:spLocks noGrp="1"/>
          </p:cNvSpPr>
          <p:nvPr>
            <p:ph type="ftr" sz="quarter" idx="3"/>
          </p:nvPr>
        </p:nvSpPr>
        <p:spPr>
          <a:xfrm>
            <a:off x="1295401" y="5969000"/>
            <a:ext cx="7305900" cy="279400"/>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en-US" dirty="0"/>
          </a:p>
        </p:txBody>
      </p:sp>
      <p:sp>
        <p:nvSpPr>
          <p:cNvPr id="6" name="Slide Number Placeholder 5"/>
          <p:cNvSpPr>
            <a:spLocks noGrp="1"/>
          </p:cNvSpPr>
          <p:nvPr>
            <p:ph type="sldNum" sz="quarter" idx="4"/>
          </p:nvPr>
        </p:nvSpPr>
        <p:spPr>
          <a:xfrm>
            <a:off x="10353901" y="5969000"/>
            <a:ext cx="542697"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1522884948"/>
      </p:ext>
    </p:extLst>
  </p:cSld>
  <p:clrMap bg1="lt1" tx1="dk1" bg2="lt2" tx2="dk2" accent1="accent1" accent2="accent2" accent3="accent3" accent4="accent4" accent5="accent5" accent6="accent6" hlink="hlink" folHlink="folHlink"/>
  <p:sldLayoutIdLst>
    <p:sldLayoutId id="2147483865" r:id="rId1"/>
    <p:sldLayoutId id="2147483866" r:id="rId2"/>
    <p:sldLayoutId id="2147483867" r:id="rId3"/>
    <p:sldLayoutId id="2147483868" r:id="rId4"/>
    <p:sldLayoutId id="2147483869" r:id="rId5"/>
    <p:sldLayoutId id="2147483870" r:id="rId6"/>
    <p:sldLayoutId id="2147483871" r:id="rId7"/>
    <p:sldLayoutId id="2147483872" r:id="rId8"/>
    <p:sldLayoutId id="2147483873" r:id="rId9"/>
    <p:sldLayoutId id="2147483874" r:id="rId10"/>
    <p:sldLayoutId id="2147483875" r:id="rId11"/>
    <p:sldLayoutId id="2147483876" r:id="rId12"/>
    <p:sldLayoutId id="2147483877" r:id="rId13"/>
    <p:sldLayoutId id="2147483878" r:id="rId14"/>
    <p:sldLayoutId id="2147483879" r:id="rId15"/>
    <p:sldLayoutId id="2147483880" r:id="rId16"/>
    <p:sldLayoutId id="2147483881" r:id="rId17"/>
  </p:sldLayoutIdLst>
  <p:hf sldNum="0" hdr="0" ftr="0" dt="0"/>
  <p:txStyles>
    <p:titleStyle>
      <a:lvl1pPr algn="ctr" defTabSz="457200" rtl="0" eaLnBrk="1" latinLnBrk="0" hangingPunct="1">
        <a:spcBef>
          <a:spcPct val="0"/>
        </a:spcBef>
        <a:buNone/>
        <a:defRPr sz="44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Arabic Letters Review</a:t>
            </a:r>
            <a:endParaRPr lang="en-US" dirty="0"/>
          </a:p>
        </p:txBody>
      </p:sp>
      <p:sp>
        <p:nvSpPr>
          <p:cNvPr id="3" name="Subtitle 2"/>
          <p:cNvSpPr>
            <a:spLocks noGrp="1"/>
          </p:cNvSpPr>
          <p:nvPr>
            <p:ph type="subTitle" idx="1"/>
          </p:nvPr>
        </p:nvSpPr>
        <p:spPr/>
        <p:txBody>
          <a:bodyPr/>
          <a:lstStyle/>
          <a:p>
            <a:r>
              <a:rPr lang="en-US" dirty="0" smtClean="0"/>
              <a:t>Friday’s Lesson</a:t>
            </a:r>
            <a:endParaRPr lang="en-US" dirty="0"/>
          </a:p>
        </p:txBody>
      </p:sp>
    </p:spTree>
    <p:extLst>
      <p:ext uri="{BB962C8B-B14F-4D97-AF65-F5344CB8AC3E}">
        <p14:creationId xmlns:p14="http://schemas.microsoft.com/office/powerpoint/2010/main" val="172108795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ar-AE" dirty="0"/>
              <a:t>ب</a:t>
            </a:r>
            <a:endParaRPr lang="en-US" dirty="0"/>
          </a:p>
        </p:txBody>
      </p:sp>
      <p:sp>
        <p:nvSpPr>
          <p:cNvPr id="3" name="Content Placeholder 2"/>
          <p:cNvSpPr>
            <a:spLocks noGrp="1"/>
          </p:cNvSpPr>
          <p:nvPr>
            <p:ph idx="1"/>
          </p:nvPr>
        </p:nvSpPr>
        <p:spPr/>
        <p:txBody>
          <a:bodyPr/>
          <a:lstStyle/>
          <a:p>
            <a:r>
              <a:rPr lang="en-US" dirty="0" smtClean="0"/>
              <a:t>Pronounced as the b in ‘ball’</a:t>
            </a:r>
          </a:p>
          <a:p>
            <a:r>
              <a:rPr lang="en-US" dirty="0" smtClean="0"/>
              <a:t>Stays above the line at all times</a:t>
            </a:r>
          </a:p>
          <a:p>
            <a:r>
              <a:rPr lang="en-US" dirty="0" smtClean="0"/>
              <a:t>English pronunciation is Ba</a:t>
            </a:r>
          </a:p>
          <a:p>
            <a:r>
              <a:rPr lang="en-US" dirty="0" smtClean="0"/>
              <a:t>How to write your Ba</a:t>
            </a:r>
          </a:p>
          <a:p>
            <a:pPr marL="0" indent="0">
              <a:buNone/>
            </a:pPr>
            <a:r>
              <a:rPr lang="en-US" dirty="0" smtClean="0"/>
              <a:t>Initial: </a:t>
            </a:r>
            <a:r>
              <a:rPr lang="ar-AE" dirty="0" smtClean="0"/>
              <a:t>بت</a:t>
            </a:r>
            <a:r>
              <a:rPr lang="en-US" dirty="0" smtClean="0"/>
              <a:t>  Medial: </a:t>
            </a:r>
            <a:r>
              <a:rPr lang="ar-AE" dirty="0"/>
              <a:t>تبت</a:t>
            </a:r>
            <a:r>
              <a:rPr lang="en-US" dirty="0" smtClean="0"/>
              <a:t>  Final connected: </a:t>
            </a:r>
            <a:r>
              <a:rPr lang="ar-AE" dirty="0"/>
              <a:t>تب</a:t>
            </a:r>
            <a:r>
              <a:rPr lang="en-US" dirty="0" smtClean="0"/>
              <a:t>  Final unconnected: </a:t>
            </a:r>
            <a:r>
              <a:rPr lang="ar-AE" dirty="0"/>
              <a:t>رب</a:t>
            </a:r>
            <a:r>
              <a:rPr lang="en-US" dirty="0" smtClean="0"/>
              <a:t> </a:t>
            </a:r>
          </a:p>
          <a:p>
            <a:endParaRPr lang="en-US" dirty="0" smtClean="0"/>
          </a:p>
        </p:txBody>
      </p:sp>
    </p:spTree>
    <p:extLst>
      <p:ext uri="{BB962C8B-B14F-4D97-AF65-F5344CB8AC3E}">
        <p14:creationId xmlns:p14="http://schemas.microsoft.com/office/powerpoint/2010/main" val="247184192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ar-AE" dirty="0"/>
              <a:t>ت</a:t>
            </a:r>
            <a:endParaRPr lang="en-US" dirty="0"/>
          </a:p>
        </p:txBody>
      </p:sp>
      <p:sp>
        <p:nvSpPr>
          <p:cNvPr id="3" name="Content Placeholder 2"/>
          <p:cNvSpPr>
            <a:spLocks noGrp="1"/>
          </p:cNvSpPr>
          <p:nvPr>
            <p:ph idx="1"/>
          </p:nvPr>
        </p:nvSpPr>
        <p:spPr/>
        <p:txBody>
          <a:bodyPr/>
          <a:lstStyle/>
          <a:p>
            <a:r>
              <a:rPr lang="en-US" dirty="0" smtClean="0"/>
              <a:t>Pronounced as the t in ‘trouble’ </a:t>
            </a:r>
          </a:p>
          <a:p>
            <a:r>
              <a:rPr lang="en-US" dirty="0" smtClean="0"/>
              <a:t>Stays above the line at all times</a:t>
            </a:r>
          </a:p>
          <a:p>
            <a:r>
              <a:rPr lang="en-US" dirty="0" smtClean="0"/>
              <a:t>English pronunciation is Ta</a:t>
            </a:r>
          </a:p>
          <a:p>
            <a:r>
              <a:rPr lang="en-US" dirty="0" smtClean="0"/>
              <a:t>How to write you Ta:</a:t>
            </a:r>
          </a:p>
          <a:p>
            <a:pPr marL="0" indent="0">
              <a:buNone/>
            </a:pPr>
            <a:r>
              <a:rPr lang="en-US" dirty="0" smtClean="0"/>
              <a:t>Initial: </a:t>
            </a:r>
            <a:r>
              <a:rPr lang="ar-AE" dirty="0" smtClean="0"/>
              <a:t>تب</a:t>
            </a:r>
            <a:r>
              <a:rPr lang="en-US" dirty="0" smtClean="0"/>
              <a:t>  Medial: </a:t>
            </a:r>
            <a:r>
              <a:rPr lang="ar-AE" dirty="0" smtClean="0"/>
              <a:t>بتب</a:t>
            </a:r>
            <a:r>
              <a:rPr lang="en-US" dirty="0" smtClean="0"/>
              <a:t>  Final connected: </a:t>
            </a:r>
            <a:r>
              <a:rPr lang="ar-AE" dirty="0" smtClean="0"/>
              <a:t>بت</a:t>
            </a:r>
            <a:r>
              <a:rPr lang="en-US" dirty="0" smtClean="0"/>
              <a:t>  Final unconnected: </a:t>
            </a:r>
            <a:r>
              <a:rPr lang="ar-AE" dirty="0"/>
              <a:t>رت</a:t>
            </a:r>
            <a:endParaRPr lang="en-US" dirty="0" smtClean="0"/>
          </a:p>
        </p:txBody>
      </p:sp>
    </p:spTree>
    <p:extLst>
      <p:ext uri="{BB962C8B-B14F-4D97-AF65-F5344CB8AC3E}">
        <p14:creationId xmlns:p14="http://schemas.microsoft.com/office/powerpoint/2010/main" val="402133062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ar-AE" dirty="0"/>
              <a:t>ث</a:t>
            </a:r>
            <a:endParaRPr lang="en-US" dirty="0"/>
          </a:p>
        </p:txBody>
      </p:sp>
      <p:sp>
        <p:nvSpPr>
          <p:cNvPr id="3" name="Content Placeholder 2"/>
          <p:cNvSpPr>
            <a:spLocks noGrp="1"/>
          </p:cNvSpPr>
          <p:nvPr>
            <p:ph idx="1"/>
          </p:nvPr>
        </p:nvSpPr>
        <p:spPr/>
        <p:txBody>
          <a:bodyPr/>
          <a:lstStyle/>
          <a:p>
            <a:r>
              <a:rPr lang="en-US" dirty="0" smtClean="0"/>
              <a:t>Pronounced as the </a:t>
            </a:r>
            <a:r>
              <a:rPr lang="en-US" dirty="0" err="1" smtClean="0"/>
              <a:t>th</a:t>
            </a:r>
            <a:r>
              <a:rPr lang="en-US" dirty="0" smtClean="0"/>
              <a:t> in ‘thin’</a:t>
            </a:r>
          </a:p>
          <a:p>
            <a:r>
              <a:rPr lang="en-US" dirty="0" smtClean="0"/>
              <a:t>Stays above the line at all times</a:t>
            </a:r>
          </a:p>
          <a:p>
            <a:r>
              <a:rPr lang="en-US" dirty="0" smtClean="0"/>
              <a:t>English pronunciation is </a:t>
            </a:r>
            <a:r>
              <a:rPr lang="en-US" dirty="0" err="1" smtClean="0"/>
              <a:t>Tha</a:t>
            </a:r>
            <a:endParaRPr lang="en-US" dirty="0" smtClean="0"/>
          </a:p>
          <a:p>
            <a:r>
              <a:rPr lang="en-US" dirty="0" smtClean="0"/>
              <a:t>How to write your </a:t>
            </a:r>
            <a:r>
              <a:rPr lang="en-US" dirty="0" err="1" smtClean="0"/>
              <a:t>Tha</a:t>
            </a:r>
            <a:endParaRPr lang="en-US" dirty="0" smtClean="0"/>
          </a:p>
          <a:p>
            <a:pPr marL="0" indent="0">
              <a:buNone/>
            </a:pPr>
            <a:r>
              <a:rPr lang="en-US" dirty="0" smtClean="0"/>
              <a:t>Initial: </a:t>
            </a:r>
            <a:r>
              <a:rPr lang="ar-AE" dirty="0" smtClean="0"/>
              <a:t>ثب</a:t>
            </a:r>
            <a:r>
              <a:rPr lang="en-US" dirty="0" smtClean="0"/>
              <a:t>  Medial: </a:t>
            </a:r>
            <a:r>
              <a:rPr lang="ar-AE" dirty="0" smtClean="0"/>
              <a:t>بثب</a:t>
            </a:r>
            <a:r>
              <a:rPr lang="en-US" dirty="0" smtClean="0"/>
              <a:t>  Final connected: </a:t>
            </a:r>
            <a:r>
              <a:rPr lang="ar-AE" dirty="0" smtClean="0"/>
              <a:t>بث</a:t>
            </a:r>
            <a:r>
              <a:rPr lang="en-US" dirty="0" smtClean="0"/>
              <a:t>  Final unconnected: </a:t>
            </a:r>
            <a:r>
              <a:rPr lang="ar-AE" dirty="0"/>
              <a:t>رث</a:t>
            </a:r>
            <a:endParaRPr lang="en-US" dirty="0"/>
          </a:p>
        </p:txBody>
      </p:sp>
    </p:spTree>
    <p:extLst>
      <p:ext uri="{BB962C8B-B14F-4D97-AF65-F5344CB8AC3E}">
        <p14:creationId xmlns:p14="http://schemas.microsoft.com/office/powerpoint/2010/main" val="385615675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ar-AE" dirty="0"/>
              <a:t>ن</a:t>
            </a:r>
            <a:endParaRPr lang="en-US" dirty="0"/>
          </a:p>
        </p:txBody>
      </p:sp>
      <p:sp>
        <p:nvSpPr>
          <p:cNvPr id="3" name="Content Placeholder 2"/>
          <p:cNvSpPr>
            <a:spLocks noGrp="1"/>
          </p:cNvSpPr>
          <p:nvPr>
            <p:ph idx="1"/>
          </p:nvPr>
        </p:nvSpPr>
        <p:spPr/>
        <p:txBody>
          <a:bodyPr/>
          <a:lstStyle/>
          <a:p>
            <a:r>
              <a:rPr lang="en-US" dirty="0" smtClean="0"/>
              <a:t>Pronounced as the n in ‘nine’</a:t>
            </a:r>
          </a:p>
          <a:p>
            <a:r>
              <a:rPr lang="en-US" dirty="0" smtClean="0"/>
              <a:t>Starts above the line, but briefly dips under, then comes back up over the line again, unless it is in an initial or medial placement, in which case it would remain above the line completely </a:t>
            </a:r>
          </a:p>
          <a:p>
            <a:r>
              <a:rPr lang="en-US" dirty="0" smtClean="0"/>
              <a:t>English pronunciation is Nun</a:t>
            </a:r>
          </a:p>
          <a:p>
            <a:r>
              <a:rPr lang="en-US" dirty="0" smtClean="0"/>
              <a:t>How to write your Nun:</a:t>
            </a:r>
          </a:p>
          <a:p>
            <a:pPr marL="0" indent="0">
              <a:buNone/>
            </a:pPr>
            <a:r>
              <a:rPr lang="en-US" dirty="0" smtClean="0"/>
              <a:t>Initial: </a:t>
            </a:r>
            <a:r>
              <a:rPr lang="ar-AE" dirty="0" smtClean="0"/>
              <a:t>نب</a:t>
            </a:r>
            <a:r>
              <a:rPr lang="en-US" dirty="0" smtClean="0"/>
              <a:t>  Medial: </a:t>
            </a:r>
            <a:r>
              <a:rPr lang="ar-AE" dirty="0" smtClean="0"/>
              <a:t>بنب</a:t>
            </a:r>
            <a:r>
              <a:rPr lang="en-US" dirty="0" smtClean="0"/>
              <a:t>  Final connected: </a:t>
            </a:r>
            <a:r>
              <a:rPr lang="ar-AE" dirty="0" smtClean="0"/>
              <a:t>بن</a:t>
            </a:r>
            <a:r>
              <a:rPr lang="en-US" dirty="0" smtClean="0"/>
              <a:t>  Final unconnected: </a:t>
            </a:r>
            <a:r>
              <a:rPr lang="ar-AE" dirty="0"/>
              <a:t>رن</a:t>
            </a:r>
            <a:endParaRPr lang="en-US" dirty="0"/>
          </a:p>
        </p:txBody>
      </p:sp>
    </p:spTree>
    <p:extLst>
      <p:ext uri="{BB962C8B-B14F-4D97-AF65-F5344CB8AC3E}">
        <p14:creationId xmlns:p14="http://schemas.microsoft.com/office/powerpoint/2010/main" val="335689051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ar-AE" dirty="0"/>
              <a:t>ي</a:t>
            </a:r>
            <a:endParaRPr lang="en-US" dirty="0"/>
          </a:p>
        </p:txBody>
      </p:sp>
      <p:sp>
        <p:nvSpPr>
          <p:cNvPr id="3" name="Content Placeholder 2"/>
          <p:cNvSpPr>
            <a:spLocks noGrp="1"/>
          </p:cNvSpPr>
          <p:nvPr>
            <p:ph idx="1"/>
          </p:nvPr>
        </p:nvSpPr>
        <p:spPr/>
        <p:txBody>
          <a:bodyPr/>
          <a:lstStyle/>
          <a:p>
            <a:r>
              <a:rPr lang="en-US" dirty="0" smtClean="0"/>
              <a:t>Pronounced as the y in ‘yellow’</a:t>
            </a:r>
          </a:p>
          <a:p>
            <a:r>
              <a:rPr lang="en-US" dirty="0" smtClean="0"/>
              <a:t>Starts above the line as the tail curls under the head and back out behind it, but ends still underneath the line, unless it is in an initial or medial position, in which case it would remain completely above the line.</a:t>
            </a:r>
          </a:p>
          <a:p>
            <a:r>
              <a:rPr lang="en-US" dirty="0" smtClean="0"/>
              <a:t>English pronunciation is </a:t>
            </a:r>
            <a:r>
              <a:rPr lang="en-US" dirty="0" err="1" smtClean="0"/>
              <a:t>Ya</a:t>
            </a:r>
            <a:endParaRPr lang="en-US" dirty="0" smtClean="0"/>
          </a:p>
          <a:p>
            <a:r>
              <a:rPr lang="en-US" dirty="0" smtClean="0"/>
              <a:t>How to write your </a:t>
            </a:r>
            <a:r>
              <a:rPr lang="en-US" dirty="0" err="1" smtClean="0"/>
              <a:t>Ya</a:t>
            </a:r>
            <a:r>
              <a:rPr lang="en-US" dirty="0" smtClean="0"/>
              <a:t>:</a:t>
            </a:r>
          </a:p>
          <a:p>
            <a:pPr marL="0" indent="0">
              <a:buNone/>
            </a:pPr>
            <a:r>
              <a:rPr lang="en-US" dirty="0" smtClean="0"/>
              <a:t>Initial: </a:t>
            </a:r>
            <a:r>
              <a:rPr lang="ar-AE" dirty="0" smtClean="0"/>
              <a:t>يب</a:t>
            </a:r>
            <a:r>
              <a:rPr lang="en-US" dirty="0" smtClean="0"/>
              <a:t>  Medial: </a:t>
            </a:r>
            <a:r>
              <a:rPr lang="ar-AE" dirty="0" smtClean="0"/>
              <a:t>بيب</a:t>
            </a:r>
            <a:r>
              <a:rPr lang="en-US" dirty="0" smtClean="0"/>
              <a:t>  Final connected: </a:t>
            </a:r>
            <a:r>
              <a:rPr lang="ar-AE" dirty="0" smtClean="0"/>
              <a:t>بي</a:t>
            </a:r>
            <a:r>
              <a:rPr lang="en-US" dirty="0" smtClean="0"/>
              <a:t>  Final unconnected: </a:t>
            </a:r>
            <a:r>
              <a:rPr lang="ar-AE" dirty="0"/>
              <a:t>ري</a:t>
            </a:r>
            <a:endParaRPr lang="en-US" dirty="0"/>
          </a:p>
        </p:txBody>
      </p:sp>
    </p:spTree>
    <p:extLst>
      <p:ext uri="{BB962C8B-B14F-4D97-AF65-F5344CB8AC3E}">
        <p14:creationId xmlns:p14="http://schemas.microsoft.com/office/powerpoint/2010/main" val="160250047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ar-AE" dirty="0"/>
              <a:t>س</a:t>
            </a:r>
            <a:endParaRPr lang="en-US" dirty="0"/>
          </a:p>
        </p:txBody>
      </p:sp>
      <p:sp>
        <p:nvSpPr>
          <p:cNvPr id="3" name="Content Placeholder 2"/>
          <p:cNvSpPr>
            <a:spLocks noGrp="1"/>
          </p:cNvSpPr>
          <p:nvPr>
            <p:ph idx="1"/>
          </p:nvPr>
        </p:nvSpPr>
        <p:spPr/>
        <p:txBody>
          <a:bodyPr/>
          <a:lstStyle/>
          <a:p>
            <a:r>
              <a:rPr lang="en-US" dirty="0" smtClean="0"/>
              <a:t>Pronounced as the s in ‘seen’</a:t>
            </a:r>
          </a:p>
          <a:p>
            <a:r>
              <a:rPr lang="en-US" dirty="0" smtClean="0"/>
              <a:t>While in an initial or medial placement the tail disappears and only the part that looks like a ‘w’ is seen, but when unconnected or as a final letter, the tail is kept and dips below the line and comes back up.</a:t>
            </a:r>
          </a:p>
          <a:p>
            <a:r>
              <a:rPr lang="en-US" dirty="0" smtClean="0"/>
              <a:t>English pronunciation is Sin</a:t>
            </a:r>
          </a:p>
          <a:p>
            <a:r>
              <a:rPr lang="en-US" dirty="0" smtClean="0"/>
              <a:t>How to write your Sin</a:t>
            </a:r>
          </a:p>
          <a:p>
            <a:pPr marL="0" indent="0">
              <a:buNone/>
            </a:pPr>
            <a:r>
              <a:rPr lang="en-US" dirty="0" smtClean="0"/>
              <a:t>Initial: </a:t>
            </a:r>
            <a:r>
              <a:rPr lang="ar-AE" dirty="0" smtClean="0"/>
              <a:t>سب</a:t>
            </a:r>
            <a:r>
              <a:rPr lang="en-US" dirty="0" smtClean="0"/>
              <a:t>  Medial: </a:t>
            </a:r>
            <a:r>
              <a:rPr lang="ar-AE" dirty="0" smtClean="0"/>
              <a:t>بسب</a:t>
            </a:r>
            <a:r>
              <a:rPr lang="en-US" dirty="0" smtClean="0"/>
              <a:t>  Final connected: </a:t>
            </a:r>
            <a:r>
              <a:rPr lang="ar-AE" dirty="0" smtClean="0"/>
              <a:t>بس</a:t>
            </a:r>
            <a:r>
              <a:rPr lang="en-US" dirty="0" smtClean="0"/>
              <a:t>  Final unconnected: </a:t>
            </a:r>
            <a:r>
              <a:rPr lang="ar-AE" dirty="0"/>
              <a:t>رس</a:t>
            </a:r>
            <a:endParaRPr lang="en-US" dirty="0"/>
          </a:p>
        </p:txBody>
      </p:sp>
    </p:spTree>
    <p:extLst>
      <p:ext uri="{BB962C8B-B14F-4D97-AF65-F5344CB8AC3E}">
        <p14:creationId xmlns:p14="http://schemas.microsoft.com/office/powerpoint/2010/main" val="46141529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ar-AE" dirty="0"/>
              <a:t>ش</a:t>
            </a:r>
            <a:endParaRPr lang="en-US" dirty="0"/>
          </a:p>
        </p:txBody>
      </p:sp>
      <p:sp>
        <p:nvSpPr>
          <p:cNvPr id="3" name="Content Placeholder 2"/>
          <p:cNvSpPr>
            <a:spLocks noGrp="1"/>
          </p:cNvSpPr>
          <p:nvPr>
            <p:ph idx="1"/>
          </p:nvPr>
        </p:nvSpPr>
        <p:spPr/>
        <p:txBody>
          <a:bodyPr>
            <a:normAutofit lnSpcReduction="10000"/>
          </a:bodyPr>
          <a:lstStyle/>
          <a:p>
            <a:r>
              <a:rPr lang="en-US" dirty="0" smtClean="0"/>
              <a:t>Pronounced as the </a:t>
            </a:r>
            <a:r>
              <a:rPr lang="en-US" dirty="0" err="1" smtClean="0"/>
              <a:t>sh</a:t>
            </a:r>
            <a:r>
              <a:rPr lang="en-US" dirty="0" smtClean="0"/>
              <a:t> in ‘sheep’</a:t>
            </a:r>
          </a:p>
          <a:p>
            <a:r>
              <a:rPr lang="en-US" dirty="0"/>
              <a:t>While in an initial or medial placement the tail disappears and only the part that looks like a ‘w’ is seen, but when unconnected or as a final letter, the tail is kept and dips below the line and comes back up.</a:t>
            </a:r>
          </a:p>
          <a:p>
            <a:r>
              <a:rPr lang="en-US" dirty="0" smtClean="0"/>
              <a:t>English pronunciation is Shin</a:t>
            </a:r>
          </a:p>
          <a:p>
            <a:r>
              <a:rPr lang="en-US" dirty="0" smtClean="0"/>
              <a:t>How to write your Shin</a:t>
            </a:r>
          </a:p>
          <a:p>
            <a:pPr marL="0" indent="0">
              <a:buNone/>
            </a:pPr>
            <a:r>
              <a:rPr lang="en-US" dirty="0" smtClean="0"/>
              <a:t>Initial: </a:t>
            </a:r>
            <a:r>
              <a:rPr lang="ar-AE" dirty="0" smtClean="0"/>
              <a:t>شب</a:t>
            </a:r>
            <a:r>
              <a:rPr lang="en-US" dirty="0" smtClean="0"/>
              <a:t>  Medial: </a:t>
            </a:r>
            <a:r>
              <a:rPr lang="ar-AE" dirty="0"/>
              <a:t>بشب</a:t>
            </a:r>
            <a:r>
              <a:rPr lang="en-US" dirty="0"/>
              <a:t> </a:t>
            </a:r>
            <a:r>
              <a:rPr lang="en-US" dirty="0" smtClean="0"/>
              <a:t> Final connected: </a:t>
            </a:r>
            <a:r>
              <a:rPr lang="ar-AE" dirty="0" smtClean="0"/>
              <a:t>بش</a:t>
            </a:r>
            <a:r>
              <a:rPr lang="en-US" dirty="0" smtClean="0"/>
              <a:t>  Final unconnected: </a:t>
            </a:r>
            <a:r>
              <a:rPr lang="ar-AE" dirty="0"/>
              <a:t>رش</a:t>
            </a:r>
            <a:endParaRPr lang="en-US" dirty="0"/>
          </a:p>
          <a:p>
            <a:pPr marL="0" indent="0">
              <a:buNone/>
            </a:pPr>
            <a:endParaRPr lang="en-US" dirty="0"/>
          </a:p>
        </p:txBody>
      </p:sp>
    </p:spTree>
    <p:extLst>
      <p:ext uri="{BB962C8B-B14F-4D97-AF65-F5344CB8AC3E}">
        <p14:creationId xmlns:p14="http://schemas.microsoft.com/office/powerpoint/2010/main" val="3310014143"/>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ar-AE" dirty="0"/>
              <a:t>ج</a:t>
            </a:r>
            <a:endParaRPr lang="en-US" dirty="0"/>
          </a:p>
        </p:txBody>
      </p:sp>
      <p:sp>
        <p:nvSpPr>
          <p:cNvPr id="3" name="Content Placeholder 2"/>
          <p:cNvSpPr>
            <a:spLocks noGrp="1"/>
          </p:cNvSpPr>
          <p:nvPr>
            <p:ph idx="1"/>
          </p:nvPr>
        </p:nvSpPr>
        <p:spPr/>
        <p:txBody>
          <a:bodyPr/>
          <a:lstStyle/>
          <a:p>
            <a:r>
              <a:rPr lang="en-US" dirty="0" smtClean="0"/>
              <a:t>Pronounced as either the g in ‘Gabe’ or the j in ‘jean’</a:t>
            </a:r>
          </a:p>
          <a:p>
            <a:r>
              <a:rPr lang="en-US" dirty="0" smtClean="0"/>
              <a:t>While in an initial and medial placement it stays above the lines at all times, but if in a final or free standing position it will start above the line, but will curve underneath the line and will end there.</a:t>
            </a:r>
          </a:p>
          <a:p>
            <a:r>
              <a:rPr lang="en-US" dirty="0" smtClean="0"/>
              <a:t>English pronunciation is </a:t>
            </a:r>
            <a:r>
              <a:rPr lang="en-US" dirty="0" err="1" smtClean="0"/>
              <a:t>jim</a:t>
            </a:r>
            <a:endParaRPr lang="en-US" dirty="0" smtClean="0"/>
          </a:p>
          <a:p>
            <a:endParaRPr lang="en-US" dirty="0" smtClean="0"/>
          </a:p>
          <a:p>
            <a:endParaRPr lang="en-US" dirty="0" smtClean="0"/>
          </a:p>
          <a:p>
            <a:endParaRPr lang="en-US" dirty="0"/>
          </a:p>
        </p:txBody>
      </p:sp>
    </p:spTree>
    <p:extLst>
      <p:ext uri="{BB962C8B-B14F-4D97-AF65-F5344CB8AC3E}">
        <p14:creationId xmlns:p14="http://schemas.microsoft.com/office/powerpoint/2010/main" val="1079119117"/>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ar-AE" dirty="0"/>
              <a:t>ح</a:t>
            </a:r>
            <a:endParaRPr lang="en-US" dirty="0"/>
          </a:p>
        </p:txBody>
      </p:sp>
      <p:sp>
        <p:nvSpPr>
          <p:cNvPr id="3" name="Content Placeholder 2"/>
          <p:cNvSpPr>
            <a:spLocks noGrp="1"/>
          </p:cNvSpPr>
          <p:nvPr>
            <p:ph idx="1"/>
          </p:nvPr>
        </p:nvSpPr>
        <p:spPr/>
        <p:txBody>
          <a:bodyPr/>
          <a:lstStyle/>
          <a:p>
            <a:r>
              <a:rPr lang="en-US" dirty="0" smtClean="0"/>
              <a:t>Pronounced as a voiceless h sound as in the h in ‘who’</a:t>
            </a:r>
          </a:p>
          <a:p>
            <a:r>
              <a:rPr lang="en-US" dirty="0"/>
              <a:t>While in an initial and medial placement it stays above the lines at all times, but if in a final or free standing position it will start above the line, but will curve underneath the line and will end there.</a:t>
            </a:r>
          </a:p>
          <a:p>
            <a:r>
              <a:rPr lang="en-US" dirty="0" smtClean="0"/>
              <a:t>English pronunciation is </a:t>
            </a:r>
            <a:r>
              <a:rPr lang="en-US" dirty="0" smtClean="0"/>
              <a:t>hakim</a:t>
            </a:r>
            <a:endParaRPr lang="en-US" dirty="0" smtClean="0"/>
          </a:p>
          <a:p>
            <a:endParaRPr lang="en-US" dirty="0"/>
          </a:p>
        </p:txBody>
      </p:sp>
    </p:spTree>
    <p:extLst>
      <p:ext uri="{BB962C8B-B14F-4D97-AF65-F5344CB8AC3E}">
        <p14:creationId xmlns:p14="http://schemas.microsoft.com/office/powerpoint/2010/main" val="2355387319"/>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ar-AE" dirty="0"/>
              <a:t>خ</a:t>
            </a:r>
            <a:endParaRPr lang="en-US" dirty="0"/>
          </a:p>
        </p:txBody>
      </p:sp>
      <p:sp>
        <p:nvSpPr>
          <p:cNvPr id="3" name="Content Placeholder 2"/>
          <p:cNvSpPr>
            <a:spLocks noGrp="1"/>
          </p:cNvSpPr>
          <p:nvPr>
            <p:ph idx="1"/>
          </p:nvPr>
        </p:nvSpPr>
        <p:spPr/>
        <p:txBody>
          <a:bodyPr/>
          <a:lstStyle/>
          <a:p>
            <a:r>
              <a:rPr lang="en-US" dirty="0" smtClean="0"/>
              <a:t>Pronounced as a hard h sound, coming from the throat as in the </a:t>
            </a:r>
            <a:r>
              <a:rPr lang="en-US" dirty="0" err="1" smtClean="0"/>
              <a:t>ch</a:t>
            </a:r>
            <a:r>
              <a:rPr lang="en-US" dirty="0" smtClean="0"/>
              <a:t> in ‘</a:t>
            </a:r>
            <a:r>
              <a:rPr lang="en-US" dirty="0" err="1" smtClean="0"/>
              <a:t>challa</a:t>
            </a:r>
            <a:r>
              <a:rPr lang="en-US" dirty="0" smtClean="0"/>
              <a:t> bread’</a:t>
            </a:r>
          </a:p>
          <a:p>
            <a:r>
              <a:rPr lang="en-US" dirty="0"/>
              <a:t>While in an initial and medial placement it stays above the lines at all times, but if in a final or free standing position it will start above the line, but will curve underneath the line and will end there.</a:t>
            </a:r>
          </a:p>
          <a:p>
            <a:r>
              <a:rPr lang="en-US" dirty="0" smtClean="0"/>
              <a:t>English pronunciation is </a:t>
            </a:r>
            <a:r>
              <a:rPr lang="en-US" dirty="0" err="1" smtClean="0"/>
              <a:t>kha</a:t>
            </a:r>
            <a:endParaRPr lang="en-US" dirty="0"/>
          </a:p>
        </p:txBody>
      </p:sp>
    </p:spTree>
    <p:extLst>
      <p:ext uri="{BB962C8B-B14F-4D97-AF65-F5344CB8AC3E}">
        <p14:creationId xmlns:p14="http://schemas.microsoft.com/office/powerpoint/2010/main" val="385863663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One Way Connectors</a:t>
            </a:r>
            <a:endParaRPr lang="en-US" dirty="0"/>
          </a:p>
        </p:txBody>
      </p:sp>
      <p:sp>
        <p:nvSpPr>
          <p:cNvPr id="8" name="TextBox 7"/>
          <p:cNvSpPr txBox="1"/>
          <p:nvPr/>
        </p:nvSpPr>
        <p:spPr>
          <a:xfrm>
            <a:off x="1442433" y="4720829"/>
            <a:ext cx="6993228" cy="707886"/>
          </a:xfrm>
          <a:prstGeom prst="rect">
            <a:avLst/>
          </a:prstGeom>
          <a:noFill/>
        </p:spPr>
        <p:txBody>
          <a:bodyPr wrap="square" rtlCol="0">
            <a:spAutoFit/>
          </a:bodyPr>
          <a:lstStyle/>
          <a:p>
            <a:pPr marL="571500" indent="-571500">
              <a:buFont typeface="Arial" panose="020B0604020202020204" pitchFamily="34" charset="0"/>
              <a:buChar char="•"/>
            </a:pPr>
            <a:r>
              <a:rPr lang="ar-AE" sz="4000" dirty="0" smtClean="0"/>
              <a:t>و </a:t>
            </a:r>
            <a:r>
              <a:rPr lang="ar-AE" sz="4000" dirty="0"/>
              <a:t>زذ د ا ر </a:t>
            </a:r>
            <a:endParaRPr lang="en-US" sz="4000" dirty="0" smtClean="0"/>
          </a:p>
        </p:txBody>
      </p:sp>
      <p:sp>
        <p:nvSpPr>
          <p:cNvPr id="10" name="TextBox 9"/>
          <p:cNvSpPr txBox="1"/>
          <p:nvPr/>
        </p:nvSpPr>
        <p:spPr>
          <a:xfrm>
            <a:off x="1442433" y="2601533"/>
            <a:ext cx="9762185" cy="1323439"/>
          </a:xfrm>
          <a:prstGeom prst="rect">
            <a:avLst/>
          </a:prstGeom>
          <a:noFill/>
        </p:spPr>
        <p:txBody>
          <a:bodyPr wrap="square" rtlCol="0">
            <a:spAutoFit/>
          </a:bodyPr>
          <a:lstStyle/>
          <a:p>
            <a:r>
              <a:rPr lang="en-US" sz="4000" dirty="0"/>
              <a:t>L</a:t>
            </a:r>
            <a:r>
              <a:rPr lang="en-US" sz="4000" dirty="0" smtClean="0"/>
              <a:t>etters that can only be connected from one direction while being written.</a:t>
            </a:r>
            <a:endParaRPr lang="en-US" sz="4000" dirty="0"/>
          </a:p>
        </p:txBody>
      </p:sp>
    </p:spTree>
    <p:extLst>
      <p:ext uri="{BB962C8B-B14F-4D97-AF65-F5344CB8AC3E}">
        <p14:creationId xmlns:p14="http://schemas.microsoft.com/office/powerpoint/2010/main" val="3630033493"/>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How to write your </a:t>
            </a:r>
            <a:r>
              <a:rPr lang="ar-AE" dirty="0"/>
              <a:t>ج ,ح ,خ</a:t>
            </a:r>
            <a:endParaRPr lang="en-US" dirty="0"/>
          </a:p>
        </p:txBody>
      </p:sp>
      <p:sp>
        <p:nvSpPr>
          <p:cNvPr id="3" name="Content Placeholder 2"/>
          <p:cNvSpPr>
            <a:spLocks noGrp="1"/>
          </p:cNvSpPr>
          <p:nvPr>
            <p:ph idx="1"/>
          </p:nvPr>
        </p:nvSpPr>
        <p:spPr/>
        <p:txBody>
          <a:bodyPr/>
          <a:lstStyle/>
          <a:p>
            <a:r>
              <a:rPr lang="en-US" dirty="0" smtClean="0"/>
              <a:t>When written in the initial or medial placement then they are written as so:</a:t>
            </a:r>
          </a:p>
          <a:p>
            <a:pPr marL="0" indent="0">
              <a:buNone/>
            </a:pPr>
            <a:r>
              <a:rPr lang="ar-AE" dirty="0" smtClean="0"/>
              <a:t>بحب</a:t>
            </a:r>
            <a:endParaRPr lang="en-US" dirty="0" smtClean="0"/>
          </a:p>
          <a:p>
            <a:r>
              <a:rPr lang="en-US" dirty="0" smtClean="0"/>
              <a:t>When written in a final placement it is written the same behind a one way connector and a two way connector:</a:t>
            </a:r>
          </a:p>
          <a:p>
            <a:pPr marL="0" indent="0">
              <a:buNone/>
            </a:pPr>
            <a:r>
              <a:rPr lang="ar-AE" dirty="0" smtClean="0"/>
              <a:t>بح</a:t>
            </a:r>
            <a:r>
              <a:rPr lang="en-US" dirty="0" smtClean="0"/>
              <a:t>    </a:t>
            </a:r>
            <a:r>
              <a:rPr lang="ar-AE" dirty="0" smtClean="0"/>
              <a:t>رح</a:t>
            </a:r>
            <a:r>
              <a:rPr lang="en-US" dirty="0" smtClean="0"/>
              <a:t> </a:t>
            </a:r>
          </a:p>
          <a:p>
            <a:r>
              <a:rPr lang="en-US" dirty="0" smtClean="0"/>
              <a:t>Be sure not to forget the proper dot placement.</a:t>
            </a:r>
            <a:endParaRPr lang="en-US" dirty="0"/>
          </a:p>
        </p:txBody>
      </p:sp>
    </p:spTree>
    <p:extLst>
      <p:ext uri="{BB962C8B-B14F-4D97-AF65-F5344CB8AC3E}">
        <p14:creationId xmlns:p14="http://schemas.microsoft.com/office/powerpoint/2010/main" val="3724131911"/>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ar-AE" dirty="0"/>
              <a:t>ف</a:t>
            </a:r>
            <a:endParaRPr lang="en-US" dirty="0"/>
          </a:p>
        </p:txBody>
      </p:sp>
      <p:sp>
        <p:nvSpPr>
          <p:cNvPr id="3" name="Content Placeholder 2"/>
          <p:cNvSpPr>
            <a:spLocks noGrp="1"/>
          </p:cNvSpPr>
          <p:nvPr>
            <p:ph idx="1"/>
          </p:nvPr>
        </p:nvSpPr>
        <p:spPr/>
        <p:txBody>
          <a:bodyPr/>
          <a:lstStyle/>
          <a:p>
            <a:r>
              <a:rPr lang="en-US" dirty="0" smtClean="0"/>
              <a:t>Pronounced as the f in ‘fat’</a:t>
            </a:r>
          </a:p>
          <a:p>
            <a:r>
              <a:rPr lang="en-US" dirty="0" smtClean="0"/>
              <a:t>Remains above the line at all times</a:t>
            </a:r>
          </a:p>
          <a:p>
            <a:r>
              <a:rPr lang="en-US" dirty="0" smtClean="0"/>
              <a:t>English pronunciation is </a:t>
            </a:r>
            <a:r>
              <a:rPr lang="en-US" dirty="0" err="1" smtClean="0"/>
              <a:t>Fa</a:t>
            </a:r>
            <a:endParaRPr lang="en-US" dirty="0" smtClean="0"/>
          </a:p>
          <a:p>
            <a:r>
              <a:rPr lang="en-US" dirty="0" smtClean="0"/>
              <a:t>How to write your </a:t>
            </a:r>
            <a:r>
              <a:rPr lang="en-US" dirty="0" err="1" smtClean="0"/>
              <a:t>fa</a:t>
            </a:r>
            <a:r>
              <a:rPr lang="en-US" dirty="0" smtClean="0"/>
              <a:t>:</a:t>
            </a:r>
          </a:p>
          <a:p>
            <a:pPr marL="0" indent="0">
              <a:buNone/>
            </a:pPr>
            <a:r>
              <a:rPr lang="en-US" dirty="0" smtClean="0"/>
              <a:t>Initial: </a:t>
            </a:r>
            <a:r>
              <a:rPr lang="ar-AE" dirty="0" smtClean="0"/>
              <a:t>فب</a:t>
            </a:r>
            <a:r>
              <a:rPr lang="en-US" dirty="0" smtClean="0"/>
              <a:t>  Medial: </a:t>
            </a:r>
            <a:r>
              <a:rPr lang="ar-AE" dirty="0" smtClean="0"/>
              <a:t>بفب</a:t>
            </a:r>
            <a:r>
              <a:rPr lang="en-US" dirty="0" smtClean="0"/>
              <a:t>  Final connected: </a:t>
            </a:r>
            <a:r>
              <a:rPr lang="ar-AE" dirty="0" smtClean="0"/>
              <a:t>بف</a:t>
            </a:r>
            <a:r>
              <a:rPr lang="en-US" dirty="0" smtClean="0"/>
              <a:t>  Final unconnected: </a:t>
            </a:r>
            <a:r>
              <a:rPr lang="ar-AE" dirty="0"/>
              <a:t>رف</a:t>
            </a:r>
            <a:endParaRPr lang="en-US" dirty="0"/>
          </a:p>
        </p:txBody>
      </p:sp>
    </p:spTree>
    <p:extLst>
      <p:ext uri="{BB962C8B-B14F-4D97-AF65-F5344CB8AC3E}">
        <p14:creationId xmlns:p14="http://schemas.microsoft.com/office/powerpoint/2010/main" val="1656171446"/>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ar-AE" dirty="0"/>
              <a:t>ق</a:t>
            </a:r>
            <a:endParaRPr lang="en-US" dirty="0"/>
          </a:p>
        </p:txBody>
      </p:sp>
      <p:sp>
        <p:nvSpPr>
          <p:cNvPr id="3" name="Content Placeholder 2"/>
          <p:cNvSpPr>
            <a:spLocks noGrp="1"/>
          </p:cNvSpPr>
          <p:nvPr>
            <p:ph idx="1"/>
          </p:nvPr>
        </p:nvSpPr>
        <p:spPr/>
        <p:txBody>
          <a:bodyPr/>
          <a:lstStyle/>
          <a:p>
            <a:r>
              <a:rPr lang="en-US" dirty="0" smtClean="0"/>
              <a:t>Pronounced as the q in ‘queen’ (minus the u part, like a throaty k sound)</a:t>
            </a:r>
          </a:p>
          <a:p>
            <a:r>
              <a:rPr lang="en-US" dirty="0" smtClean="0"/>
              <a:t>Starts above the line, but briefly dips under, then comes back up again</a:t>
            </a:r>
          </a:p>
          <a:p>
            <a:r>
              <a:rPr lang="en-US" dirty="0" smtClean="0"/>
              <a:t>English pronunciation is </a:t>
            </a:r>
            <a:r>
              <a:rPr lang="en-US" dirty="0" err="1" smtClean="0"/>
              <a:t>Qaf</a:t>
            </a:r>
            <a:endParaRPr lang="en-US" dirty="0" smtClean="0"/>
          </a:p>
          <a:p>
            <a:r>
              <a:rPr lang="en-US" dirty="0" smtClean="0"/>
              <a:t>How to write your </a:t>
            </a:r>
            <a:r>
              <a:rPr lang="en-US" dirty="0" err="1" smtClean="0"/>
              <a:t>QafL</a:t>
            </a:r>
            <a:endParaRPr lang="en-US" dirty="0" smtClean="0"/>
          </a:p>
          <a:p>
            <a:pPr marL="0" indent="0">
              <a:buNone/>
            </a:pPr>
            <a:r>
              <a:rPr lang="en-US" dirty="0" smtClean="0"/>
              <a:t>Initial: </a:t>
            </a:r>
            <a:r>
              <a:rPr lang="ar-AE" dirty="0" smtClean="0"/>
              <a:t>قب</a:t>
            </a:r>
            <a:r>
              <a:rPr lang="en-US" dirty="0" smtClean="0"/>
              <a:t>  Medial: </a:t>
            </a:r>
            <a:r>
              <a:rPr lang="ar-AE" dirty="0" smtClean="0"/>
              <a:t>بقب</a:t>
            </a:r>
            <a:r>
              <a:rPr lang="en-US" dirty="0" smtClean="0"/>
              <a:t>  Final connected: </a:t>
            </a:r>
            <a:r>
              <a:rPr lang="ar-AE" dirty="0" smtClean="0"/>
              <a:t>بق</a:t>
            </a:r>
            <a:r>
              <a:rPr lang="en-US" dirty="0" smtClean="0"/>
              <a:t>  Final unconnected: </a:t>
            </a:r>
            <a:r>
              <a:rPr lang="ar-AE" dirty="0"/>
              <a:t>رق</a:t>
            </a:r>
            <a:endParaRPr lang="en-US" dirty="0"/>
          </a:p>
        </p:txBody>
      </p:sp>
    </p:spTree>
    <p:extLst>
      <p:ext uri="{BB962C8B-B14F-4D97-AF65-F5344CB8AC3E}">
        <p14:creationId xmlns:p14="http://schemas.microsoft.com/office/powerpoint/2010/main" val="984613125"/>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Ta </a:t>
            </a:r>
            <a:r>
              <a:rPr lang="en-US" dirty="0" err="1" smtClean="0"/>
              <a:t>Marbuta</a:t>
            </a:r>
            <a:r>
              <a:rPr lang="en-US" dirty="0" smtClean="0"/>
              <a:t> </a:t>
            </a:r>
            <a:r>
              <a:rPr lang="ar-AE" dirty="0"/>
              <a:t>ة</a:t>
            </a:r>
            <a:endParaRPr lang="en-US" dirty="0"/>
          </a:p>
        </p:txBody>
      </p:sp>
      <p:sp>
        <p:nvSpPr>
          <p:cNvPr id="3" name="Content Placeholder 2"/>
          <p:cNvSpPr>
            <a:spLocks noGrp="1"/>
          </p:cNvSpPr>
          <p:nvPr>
            <p:ph idx="1"/>
          </p:nvPr>
        </p:nvSpPr>
        <p:spPr/>
        <p:txBody>
          <a:bodyPr/>
          <a:lstStyle/>
          <a:p>
            <a:r>
              <a:rPr lang="en-US" dirty="0" smtClean="0"/>
              <a:t>A variant of the </a:t>
            </a:r>
            <a:r>
              <a:rPr lang="ar-AE" dirty="0" smtClean="0"/>
              <a:t>ت</a:t>
            </a:r>
            <a:r>
              <a:rPr lang="en-US" dirty="0" smtClean="0"/>
              <a:t> , but serving only as a suffix</a:t>
            </a:r>
          </a:p>
          <a:p>
            <a:r>
              <a:rPr lang="en-US" dirty="0" smtClean="0"/>
              <a:t>When following a two way connector it is written like so:</a:t>
            </a:r>
          </a:p>
          <a:p>
            <a:pPr marL="0" indent="0">
              <a:buNone/>
            </a:pPr>
            <a:r>
              <a:rPr lang="en-US" dirty="0" smtClean="0"/>
              <a:t> </a:t>
            </a:r>
            <a:r>
              <a:rPr lang="ar-AE" dirty="0"/>
              <a:t>بة</a:t>
            </a:r>
            <a:r>
              <a:rPr lang="en-US" dirty="0" smtClean="0"/>
              <a:t>   </a:t>
            </a:r>
          </a:p>
          <a:p>
            <a:r>
              <a:rPr lang="en-US" dirty="0" smtClean="0"/>
              <a:t>When following a one way connector it is written as:</a:t>
            </a:r>
          </a:p>
          <a:p>
            <a:pPr marL="0" indent="0">
              <a:buNone/>
            </a:pPr>
            <a:r>
              <a:rPr lang="ar-AE" dirty="0"/>
              <a:t>رة</a:t>
            </a:r>
            <a:endParaRPr lang="en-US" dirty="0"/>
          </a:p>
        </p:txBody>
      </p:sp>
    </p:spTree>
    <p:extLst>
      <p:ext uri="{BB962C8B-B14F-4D97-AF65-F5344CB8AC3E}">
        <p14:creationId xmlns:p14="http://schemas.microsoft.com/office/powerpoint/2010/main" val="2988831038"/>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684690" y="773809"/>
            <a:ext cx="6815669" cy="1515533"/>
          </a:xfrm>
        </p:spPr>
        <p:txBody>
          <a:bodyPr/>
          <a:lstStyle/>
          <a:p>
            <a:r>
              <a:rPr lang="en-US" dirty="0" smtClean="0"/>
              <a:t>Let’s practice</a:t>
            </a:r>
            <a:endParaRPr lang="en-US" dirty="0"/>
          </a:p>
        </p:txBody>
      </p:sp>
      <p:sp>
        <p:nvSpPr>
          <p:cNvPr id="3" name="Subtitle 2"/>
          <p:cNvSpPr>
            <a:spLocks noGrp="1"/>
          </p:cNvSpPr>
          <p:nvPr>
            <p:ph type="subTitle" idx="1"/>
          </p:nvPr>
        </p:nvSpPr>
        <p:spPr>
          <a:xfrm>
            <a:off x="2635153" y="2463302"/>
            <a:ext cx="7006151" cy="2445582"/>
          </a:xfrm>
        </p:spPr>
        <p:txBody>
          <a:bodyPr>
            <a:noAutofit/>
          </a:bodyPr>
          <a:lstStyle/>
          <a:p>
            <a:r>
              <a:rPr lang="ar-AE" sz="3600" dirty="0"/>
              <a:t>نَ+خْ+ت=</a:t>
            </a:r>
          </a:p>
          <a:p>
            <a:r>
              <a:rPr lang="ar-AE" sz="3600" dirty="0"/>
              <a:t>رِ+ي+م=</a:t>
            </a:r>
          </a:p>
          <a:p>
            <a:r>
              <a:rPr lang="ar-AE" sz="3600" dirty="0"/>
              <a:t>ذُ+و+ر+ي=</a:t>
            </a:r>
            <a:endParaRPr lang="en-US" sz="3600" dirty="0"/>
          </a:p>
        </p:txBody>
      </p:sp>
    </p:spTree>
    <p:extLst>
      <p:ext uri="{BB962C8B-B14F-4D97-AF65-F5344CB8AC3E}">
        <p14:creationId xmlns:p14="http://schemas.microsoft.com/office/powerpoint/2010/main" val="277318811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47801" y="2144182"/>
            <a:ext cx="9296398" cy="2243668"/>
          </a:xfrm>
        </p:spPr>
        <p:txBody>
          <a:bodyPr/>
          <a:lstStyle/>
          <a:p>
            <a:r>
              <a:rPr lang="en-US" dirty="0" smtClean="0"/>
              <a:t>Write an appropriate transliteration to each;  respect the vowels.</a:t>
            </a:r>
            <a:endParaRPr lang="en-US" dirty="0"/>
          </a:p>
        </p:txBody>
      </p:sp>
      <p:sp>
        <p:nvSpPr>
          <p:cNvPr id="3" name="Text Placeholder 2"/>
          <p:cNvSpPr>
            <a:spLocks noGrp="1"/>
          </p:cNvSpPr>
          <p:nvPr>
            <p:ph type="body" idx="13"/>
          </p:nvPr>
        </p:nvSpPr>
        <p:spPr/>
        <p:txBody>
          <a:bodyPr/>
          <a:lstStyle/>
          <a:p>
            <a:endParaRPr lang="en-US" dirty="0"/>
          </a:p>
        </p:txBody>
      </p:sp>
      <p:sp>
        <p:nvSpPr>
          <p:cNvPr id="4" name="Text Placeholder 3"/>
          <p:cNvSpPr>
            <a:spLocks noGrp="1"/>
          </p:cNvSpPr>
          <p:nvPr>
            <p:ph type="body" idx="1"/>
          </p:nvPr>
        </p:nvSpPr>
        <p:spPr/>
        <p:txBody>
          <a:bodyPr/>
          <a:lstStyle/>
          <a:p>
            <a:endParaRPr lang="en-US"/>
          </a:p>
        </p:txBody>
      </p:sp>
      <p:pic>
        <p:nvPicPr>
          <p:cNvPr id="5" name="Picture 4"/>
          <p:cNvPicPr/>
          <p:nvPr/>
        </p:nvPicPr>
        <p:blipFill>
          <a:blip r:embed="rId2">
            <a:extLst>
              <a:ext uri="{28A0092B-C50C-407E-A947-70E740481C1C}">
                <a14:useLocalDpi xmlns:a14="http://schemas.microsoft.com/office/drawing/2010/main" val="0"/>
              </a:ext>
            </a:extLst>
          </a:blip>
          <a:srcRect/>
          <a:stretch>
            <a:fillRect/>
          </a:stretch>
        </p:blipFill>
        <p:spPr bwMode="auto">
          <a:xfrm>
            <a:off x="609600" y="449180"/>
            <a:ext cx="10860505" cy="5743074"/>
          </a:xfrm>
          <a:prstGeom prst="rect">
            <a:avLst/>
          </a:prstGeom>
          <a:noFill/>
          <a:ln>
            <a:noFill/>
          </a:ln>
        </p:spPr>
      </p:pic>
    </p:spTree>
    <p:extLst>
      <p:ext uri="{BB962C8B-B14F-4D97-AF65-F5344CB8AC3E}">
        <p14:creationId xmlns:p14="http://schemas.microsoft.com/office/powerpoint/2010/main" val="83561180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ar-AE" dirty="0"/>
              <a:t>ز</a:t>
            </a:r>
            <a:endParaRPr lang="en-US" dirty="0"/>
          </a:p>
        </p:txBody>
      </p:sp>
      <p:sp>
        <p:nvSpPr>
          <p:cNvPr id="3" name="Content Placeholder 2"/>
          <p:cNvSpPr>
            <a:spLocks noGrp="1"/>
          </p:cNvSpPr>
          <p:nvPr>
            <p:ph idx="1"/>
          </p:nvPr>
        </p:nvSpPr>
        <p:spPr>
          <a:xfrm>
            <a:off x="1295402" y="2285999"/>
            <a:ext cx="9819904" cy="3990110"/>
          </a:xfrm>
        </p:spPr>
        <p:txBody>
          <a:bodyPr>
            <a:normAutofit/>
          </a:bodyPr>
          <a:lstStyle/>
          <a:p>
            <a:r>
              <a:rPr lang="en-US" sz="2800" dirty="0" smtClean="0"/>
              <a:t>Pronounced as the S in the word ‘busy’</a:t>
            </a:r>
          </a:p>
          <a:p>
            <a:r>
              <a:rPr lang="en-US" sz="2800" dirty="0" smtClean="0"/>
              <a:t>This letter starts above the line, but curves underneath the line.</a:t>
            </a:r>
          </a:p>
          <a:p>
            <a:r>
              <a:rPr lang="en-US" sz="2800" dirty="0" smtClean="0"/>
              <a:t>English pronunciation is </a:t>
            </a:r>
            <a:r>
              <a:rPr lang="en-US" sz="2800" dirty="0" err="1" smtClean="0"/>
              <a:t>Zay</a:t>
            </a:r>
            <a:endParaRPr lang="en-US" sz="2800" dirty="0" smtClean="0"/>
          </a:p>
          <a:p>
            <a:r>
              <a:rPr lang="en-US" sz="2800" dirty="0" smtClean="0"/>
              <a:t>How to write your </a:t>
            </a:r>
            <a:r>
              <a:rPr lang="en-US" sz="2800" dirty="0" err="1" smtClean="0"/>
              <a:t>Zay</a:t>
            </a:r>
            <a:r>
              <a:rPr lang="en-US" sz="2800" dirty="0"/>
              <a:t>:</a:t>
            </a:r>
            <a:endParaRPr lang="en-US" sz="2800" dirty="0" smtClean="0"/>
          </a:p>
          <a:p>
            <a:pPr marL="0" indent="0">
              <a:buNone/>
            </a:pPr>
            <a:r>
              <a:rPr lang="en-US" sz="2800" dirty="0" smtClean="0"/>
              <a:t>Initial: </a:t>
            </a:r>
            <a:r>
              <a:rPr lang="ar-AE" sz="2800" dirty="0" smtClean="0"/>
              <a:t>ب</a:t>
            </a:r>
            <a:r>
              <a:rPr lang="en-US" sz="2800" dirty="0" smtClean="0"/>
              <a:t>   </a:t>
            </a:r>
            <a:r>
              <a:rPr lang="en-US" sz="2800" dirty="0" smtClean="0"/>
              <a:t>Medial_______  </a:t>
            </a:r>
            <a:r>
              <a:rPr lang="en-US" sz="2800" dirty="0" smtClean="0"/>
              <a:t>Final connected: </a:t>
            </a:r>
            <a:r>
              <a:rPr lang="ar-AE" sz="2800" dirty="0" smtClean="0"/>
              <a:t>بز</a:t>
            </a:r>
            <a:r>
              <a:rPr lang="en-US" sz="2800" dirty="0" smtClean="0"/>
              <a:t>  Final unconnected: </a:t>
            </a:r>
            <a:r>
              <a:rPr lang="ar-AE" sz="2800" dirty="0" smtClean="0"/>
              <a:t>رز</a:t>
            </a:r>
            <a:endParaRPr lang="en-US" sz="2800" dirty="0" smtClean="0"/>
          </a:p>
          <a:p>
            <a:pPr marL="0" indent="0">
              <a:buNone/>
            </a:pPr>
            <a:endParaRPr lang="en-US" dirty="0" smtClean="0"/>
          </a:p>
        </p:txBody>
      </p:sp>
    </p:spTree>
    <p:extLst>
      <p:ext uri="{BB962C8B-B14F-4D97-AF65-F5344CB8AC3E}">
        <p14:creationId xmlns:p14="http://schemas.microsoft.com/office/powerpoint/2010/main" val="50382110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ar-AE" dirty="0"/>
              <a:t>و</a:t>
            </a:r>
            <a:endParaRPr lang="en-US" dirty="0"/>
          </a:p>
        </p:txBody>
      </p:sp>
      <p:sp>
        <p:nvSpPr>
          <p:cNvPr id="3" name="Content Placeholder 2"/>
          <p:cNvSpPr>
            <a:spLocks noGrp="1"/>
          </p:cNvSpPr>
          <p:nvPr>
            <p:ph idx="1"/>
          </p:nvPr>
        </p:nvSpPr>
        <p:spPr/>
        <p:txBody>
          <a:bodyPr/>
          <a:lstStyle/>
          <a:p>
            <a:r>
              <a:rPr lang="en-US" dirty="0" smtClean="0"/>
              <a:t>Pronounced as the w sound in ‘wet’ or the </a:t>
            </a:r>
            <a:r>
              <a:rPr lang="en-US" dirty="0" err="1" smtClean="0"/>
              <a:t>oo</a:t>
            </a:r>
            <a:r>
              <a:rPr lang="en-US" dirty="0" smtClean="0"/>
              <a:t> sound in ‘boot’</a:t>
            </a:r>
          </a:p>
          <a:p>
            <a:r>
              <a:rPr lang="en-US" dirty="0" smtClean="0"/>
              <a:t>Starts above the line, but curves underneath the line.</a:t>
            </a:r>
          </a:p>
          <a:p>
            <a:r>
              <a:rPr lang="en-US" dirty="0" smtClean="0"/>
              <a:t>English pronunciation is </a:t>
            </a:r>
            <a:r>
              <a:rPr lang="en-US" dirty="0" err="1" smtClean="0"/>
              <a:t>Waw</a:t>
            </a:r>
            <a:r>
              <a:rPr lang="en-US" dirty="0" smtClean="0"/>
              <a:t>.</a:t>
            </a:r>
          </a:p>
          <a:p>
            <a:r>
              <a:rPr lang="en-US" dirty="0" smtClean="0"/>
              <a:t>How to write your </a:t>
            </a:r>
            <a:r>
              <a:rPr lang="en-US" dirty="0" err="1" smtClean="0"/>
              <a:t>Waw</a:t>
            </a:r>
            <a:r>
              <a:rPr lang="en-US" dirty="0" smtClean="0"/>
              <a:t>:</a:t>
            </a:r>
          </a:p>
          <a:p>
            <a:pPr marL="0" indent="0">
              <a:buNone/>
            </a:pPr>
            <a:r>
              <a:rPr lang="en-US" dirty="0" smtClean="0"/>
              <a:t>Initial: </a:t>
            </a:r>
            <a:r>
              <a:rPr lang="ar-AE" dirty="0" smtClean="0"/>
              <a:t>وب</a:t>
            </a:r>
            <a:r>
              <a:rPr lang="en-US" dirty="0" smtClean="0"/>
              <a:t>  Medial: </a:t>
            </a:r>
            <a:r>
              <a:rPr lang="en-US" dirty="0" smtClean="0"/>
              <a:t>______Final </a:t>
            </a:r>
            <a:r>
              <a:rPr lang="en-US" dirty="0" smtClean="0"/>
              <a:t>connected: </a:t>
            </a:r>
            <a:r>
              <a:rPr lang="ar-AE" dirty="0" smtClean="0"/>
              <a:t>بو</a:t>
            </a:r>
            <a:r>
              <a:rPr lang="en-US" dirty="0" smtClean="0"/>
              <a:t>  Final unconnected: </a:t>
            </a:r>
            <a:r>
              <a:rPr lang="ar-AE" dirty="0"/>
              <a:t>رو</a:t>
            </a:r>
            <a:endParaRPr lang="en-US" dirty="0" smtClean="0"/>
          </a:p>
          <a:p>
            <a:endParaRPr lang="en-US" dirty="0" smtClean="0"/>
          </a:p>
          <a:p>
            <a:endParaRPr lang="en-US" dirty="0"/>
          </a:p>
        </p:txBody>
      </p:sp>
    </p:spTree>
    <p:extLst>
      <p:ext uri="{BB962C8B-B14F-4D97-AF65-F5344CB8AC3E}">
        <p14:creationId xmlns:p14="http://schemas.microsoft.com/office/powerpoint/2010/main" val="367036737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ar-AE" dirty="0"/>
              <a:t>ذ</a:t>
            </a:r>
            <a:endParaRPr lang="en-US" dirty="0"/>
          </a:p>
        </p:txBody>
      </p:sp>
      <p:sp>
        <p:nvSpPr>
          <p:cNvPr id="3" name="Content Placeholder 2"/>
          <p:cNvSpPr>
            <a:spLocks noGrp="1"/>
          </p:cNvSpPr>
          <p:nvPr>
            <p:ph idx="1"/>
          </p:nvPr>
        </p:nvSpPr>
        <p:spPr/>
        <p:txBody>
          <a:bodyPr/>
          <a:lstStyle/>
          <a:p>
            <a:r>
              <a:rPr lang="en-US" dirty="0" smtClean="0"/>
              <a:t>Pronounced as the </a:t>
            </a:r>
            <a:r>
              <a:rPr lang="en-US" dirty="0" err="1" smtClean="0"/>
              <a:t>th</a:t>
            </a:r>
            <a:r>
              <a:rPr lang="en-US" dirty="0" smtClean="0"/>
              <a:t> in ‘then’</a:t>
            </a:r>
          </a:p>
          <a:p>
            <a:r>
              <a:rPr lang="en-US" dirty="0" smtClean="0"/>
              <a:t>Stays above the line at all times</a:t>
            </a:r>
          </a:p>
          <a:p>
            <a:r>
              <a:rPr lang="en-US" dirty="0" smtClean="0"/>
              <a:t>English pronunciation </a:t>
            </a:r>
            <a:r>
              <a:rPr lang="en-US" dirty="0" err="1" smtClean="0"/>
              <a:t>Thal</a:t>
            </a:r>
            <a:endParaRPr lang="en-US" dirty="0" smtClean="0"/>
          </a:p>
          <a:p>
            <a:r>
              <a:rPr lang="en-US" dirty="0" smtClean="0"/>
              <a:t>How to write your </a:t>
            </a:r>
            <a:r>
              <a:rPr lang="en-US" dirty="0" err="1" smtClean="0"/>
              <a:t>Thal</a:t>
            </a:r>
            <a:r>
              <a:rPr lang="en-US" dirty="0" smtClean="0"/>
              <a:t>:</a:t>
            </a:r>
          </a:p>
          <a:p>
            <a:r>
              <a:rPr lang="en-US" dirty="0" smtClean="0"/>
              <a:t>Initial: </a:t>
            </a:r>
            <a:r>
              <a:rPr lang="ar-AE" dirty="0" smtClean="0"/>
              <a:t>وب</a:t>
            </a:r>
            <a:r>
              <a:rPr lang="en-US" dirty="0" smtClean="0"/>
              <a:t>  Medial: </a:t>
            </a:r>
            <a:r>
              <a:rPr lang="ar-AE" dirty="0" smtClean="0"/>
              <a:t>بذب</a:t>
            </a:r>
            <a:r>
              <a:rPr lang="en-US" dirty="0" smtClean="0"/>
              <a:t>  Final connected: </a:t>
            </a:r>
            <a:r>
              <a:rPr lang="ar-AE" dirty="0" smtClean="0"/>
              <a:t>بذ</a:t>
            </a:r>
            <a:r>
              <a:rPr lang="en-US" dirty="0" smtClean="0"/>
              <a:t>  Final unconnected: </a:t>
            </a:r>
            <a:r>
              <a:rPr lang="ar-AE" dirty="0"/>
              <a:t>رذ</a:t>
            </a:r>
            <a:endParaRPr lang="en-US" dirty="0" smtClean="0"/>
          </a:p>
          <a:p>
            <a:endParaRPr lang="en-US" dirty="0" smtClean="0"/>
          </a:p>
          <a:p>
            <a:endParaRPr lang="en-US" dirty="0"/>
          </a:p>
        </p:txBody>
      </p:sp>
    </p:spTree>
    <p:extLst>
      <p:ext uri="{BB962C8B-B14F-4D97-AF65-F5344CB8AC3E}">
        <p14:creationId xmlns:p14="http://schemas.microsoft.com/office/powerpoint/2010/main" val="393994500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ar-AE" dirty="0"/>
              <a:t>د</a:t>
            </a:r>
            <a:endParaRPr lang="en-US" dirty="0"/>
          </a:p>
        </p:txBody>
      </p:sp>
      <p:sp>
        <p:nvSpPr>
          <p:cNvPr id="3" name="Content Placeholder 2"/>
          <p:cNvSpPr>
            <a:spLocks noGrp="1"/>
          </p:cNvSpPr>
          <p:nvPr>
            <p:ph idx="1"/>
          </p:nvPr>
        </p:nvSpPr>
        <p:spPr/>
        <p:txBody>
          <a:bodyPr/>
          <a:lstStyle/>
          <a:p>
            <a:r>
              <a:rPr lang="en-US" dirty="0" smtClean="0"/>
              <a:t>Pronounced as the d in ‘dim’ or in ‘donkey’ </a:t>
            </a:r>
          </a:p>
          <a:p>
            <a:r>
              <a:rPr lang="en-US" dirty="0" smtClean="0"/>
              <a:t>Stays above the line at all times</a:t>
            </a:r>
          </a:p>
          <a:p>
            <a:r>
              <a:rPr lang="en-US" dirty="0" smtClean="0"/>
              <a:t>English pronunciation Del</a:t>
            </a:r>
          </a:p>
          <a:p>
            <a:r>
              <a:rPr lang="en-US" dirty="0" smtClean="0"/>
              <a:t>How to write your Del:</a:t>
            </a:r>
          </a:p>
          <a:p>
            <a:pPr marL="0" indent="0">
              <a:buNone/>
            </a:pPr>
            <a:r>
              <a:rPr lang="en-US" dirty="0" smtClean="0"/>
              <a:t>Initial: </a:t>
            </a:r>
            <a:r>
              <a:rPr lang="ar-AE" dirty="0" smtClean="0"/>
              <a:t>دب</a:t>
            </a:r>
            <a:r>
              <a:rPr lang="en-US" dirty="0" smtClean="0"/>
              <a:t>  Medial: </a:t>
            </a:r>
            <a:r>
              <a:rPr lang="ar-AE" dirty="0" smtClean="0"/>
              <a:t>بدب</a:t>
            </a:r>
            <a:r>
              <a:rPr lang="en-US" dirty="0" smtClean="0"/>
              <a:t>  Final connected: </a:t>
            </a:r>
            <a:r>
              <a:rPr lang="ar-AE" dirty="0" smtClean="0"/>
              <a:t>بد</a:t>
            </a:r>
            <a:r>
              <a:rPr lang="en-US" dirty="0" smtClean="0"/>
              <a:t>  Final unconnected: </a:t>
            </a:r>
            <a:r>
              <a:rPr lang="ar-AE" dirty="0"/>
              <a:t>رد</a:t>
            </a:r>
            <a:endParaRPr lang="en-US" dirty="0" smtClean="0"/>
          </a:p>
          <a:p>
            <a:endParaRPr lang="en-US" dirty="0"/>
          </a:p>
        </p:txBody>
      </p:sp>
    </p:spTree>
    <p:extLst>
      <p:ext uri="{BB962C8B-B14F-4D97-AF65-F5344CB8AC3E}">
        <p14:creationId xmlns:p14="http://schemas.microsoft.com/office/powerpoint/2010/main" val="396924528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ar-AE" dirty="0"/>
              <a:t>ا</a:t>
            </a:r>
            <a:endParaRPr lang="en-US" dirty="0"/>
          </a:p>
        </p:txBody>
      </p:sp>
      <p:sp>
        <p:nvSpPr>
          <p:cNvPr id="3" name="Content Placeholder 2"/>
          <p:cNvSpPr>
            <a:spLocks noGrp="1"/>
          </p:cNvSpPr>
          <p:nvPr>
            <p:ph idx="1"/>
          </p:nvPr>
        </p:nvSpPr>
        <p:spPr/>
        <p:txBody>
          <a:bodyPr/>
          <a:lstStyle/>
          <a:p>
            <a:r>
              <a:rPr lang="en-US" dirty="0" smtClean="0"/>
              <a:t>Pronounced as the a in ‘dad’ and ‘far’</a:t>
            </a:r>
          </a:p>
          <a:p>
            <a:r>
              <a:rPr lang="en-US" dirty="0" smtClean="0"/>
              <a:t>Stays above the line at all times</a:t>
            </a:r>
          </a:p>
          <a:p>
            <a:r>
              <a:rPr lang="en-US" dirty="0" smtClean="0"/>
              <a:t>English pronunciation is </a:t>
            </a:r>
            <a:r>
              <a:rPr lang="en-US" dirty="0" err="1" smtClean="0"/>
              <a:t>Alif</a:t>
            </a:r>
            <a:endParaRPr lang="en-US" dirty="0" smtClean="0"/>
          </a:p>
          <a:p>
            <a:r>
              <a:rPr lang="en-US" dirty="0" smtClean="0"/>
              <a:t>How to write your </a:t>
            </a:r>
            <a:r>
              <a:rPr lang="en-US" dirty="0" err="1" smtClean="0"/>
              <a:t>Alif</a:t>
            </a:r>
            <a:endParaRPr lang="en-US" dirty="0" smtClean="0"/>
          </a:p>
          <a:p>
            <a:pPr marL="0" indent="0">
              <a:buNone/>
            </a:pPr>
            <a:r>
              <a:rPr lang="en-US" dirty="0" smtClean="0"/>
              <a:t>Initial: </a:t>
            </a:r>
            <a:r>
              <a:rPr lang="ar-AE" dirty="0" smtClean="0"/>
              <a:t>اب</a:t>
            </a:r>
            <a:r>
              <a:rPr lang="en-US" dirty="0" smtClean="0"/>
              <a:t>  Medial: </a:t>
            </a:r>
            <a:r>
              <a:rPr lang="ar-AE" dirty="0" smtClean="0"/>
              <a:t>باب</a:t>
            </a:r>
            <a:r>
              <a:rPr lang="en-US" dirty="0" smtClean="0"/>
              <a:t>* Final connected: </a:t>
            </a:r>
            <a:r>
              <a:rPr lang="ar-AE" dirty="0" smtClean="0"/>
              <a:t>با</a:t>
            </a:r>
            <a:r>
              <a:rPr lang="en-US" dirty="0" smtClean="0"/>
              <a:t>  Final unconnected: </a:t>
            </a:r>
            <a:r>
              <a:rPr lang="ar-AE" dirty="0" smtClean="0"/>
              <a:t>را</a:t>
            </a:r>
            <a:endParaRPr lang="en-US" dirty="0" smtClean="0"/>
          </a:p>
          <a:p>
            <a:pPr marL="0" indent="0">
              <a:buNone/>
            </a:pPr>
            <a:r>
              <a:rPr lang="en-US" dirty="0" smtClean="0"/>
              <a:t>*when connected the </a:t>
            </a:r>
            <a:r>
              <a:rPr lang="en-US" dirty="0" err="1" smtClean="0"/>
              <a:t>Alif</a:t>
            </a:r>
            <a:r>
              <a:rPr lang="en-US" dirty="0" smtClean="0"/>
              <a:t> acts as a long vowel sound for an a.</a:t>
            </a:r>
          </a:p>
          <a:p>
            <a:endParaRPr lang="en-US" dirty="0"/>
          </a:p>
        </p:txBody>
      </p:sp>
    </p:spTree>
    <p:extLst>
      <p:ext uri="{BB962C8B-B14F-4D97-AF65-F5344CB8AC3E}">
        <p14:creationId xmlns:p14="http://schemas.microsoft.com/office/powerpoint/2010/main" val="28451532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ar-AE" dirty="0"/>
              <a:t>ر</a:t>
            </a:r>
            <a:endParaRPr lang="en-US" dirty="0"/>
          </a:p>
        </p:txBody>
      </p:sp>
      <p:sp>
        <p:nvSpPr>
          <p:cNvPr id="3" name="Content Placeholder 2"/>
          <p:cNvSpPr>
            <a:spLocks noGrp="1"/>
          </p:cNvSpPr>
          <p:nvPr>
            <p:ph idx="1"/>
          </p:nvPr>
        </p:nvSpPr>
        <p:spPr/>
        <p:txBody>
          <a:bodyPr>
            <a:normAutofit lnSpcReduction="10000"/>
          </a:bodyPr>
          <a:lstStyle/>
          <a:p>
            <a:r>
              <a:rPr lang="en-US" dirty="0" smtClean="0"/>
              <a:t>Pronounced as the r in ‘thrilled’ and ‘rolled’</a:t>
            </a:r>
          </a:p>
          <a:p>
            <a:r>
              <a:rPr lang="en-US" dirty="0" smtClean="0"/>
              <a:t>Starts above the line, but curves underneath the line.</a:t>
            </a:r>
          </a:p>
          <a:p>
            <a:r>
              <a:rPr lang="en-US" dirty="0" smtClean="0"/>
              <a:t>English pronunciation is Ra</a:t>
            </a:r>
          </a:p>
          <a:p>
            <a:r>
              <a:rPr lang="en-US" dirty="0" smtClean="0"/>
              <a:t>How to write your Ra</a:t>
            </a:r>
          </a:p>
          <a:p>
            <a:pPr marL="0" indent="0">
              <a:buNone/>
            </a:pPr>
            <a:r>
              <a:rPr lang="en-US" dirty="0" smtClean="0"/>
              <a:t>Initial: </a:t>
            </a:r>
            <a:r>
              <a:rPr lang="ar-AE" dirty="0" smtClean="0"/>
              <a:t>رب</a:t>
            </a:r>
            <a:r>
              <a:rPr lang="en-US" dirty="0" smtClean="0"/>
              <a:t>  Medial: </a:t>
            </a:r>
            <a:r>
              <a:rPr lang="ar-AE" dirty="0" smtClean="0"/>
              <a:t>برب</a:t>
            </a:r>
            <a:r>
              <a:rPr lang="en-US" dirty="0" smtClean="0"/>
              <a:t>  Final connected: </a:t>
            </a:r>
            <a:r>
              <a:rPr lang="ar-AE" dirty="0" smtClean="0"/>
              <a:t>بر</a:t>
            </a:r>
            <a:r>
              <a:rPr lang="en-US" dirty="0" smtClean="0"/>
              <a:t>  Final unconnected: </a:t>
            </a:r>
            <a:r>
              <a:rPr lang="ar-AE" dirty="0" smtClean="0"/>
              <a:t>رر</a:t>
            </a:r>
            <a:r>
              <a:rPr lang="en-US" dirty="0" smtClean="0"/>
              <a:t>*</a:t>
            </a:r>
          </a:p>
          <a:p>
            <a:pPr marL="0" indent="0">
              <a:buNone/>
            </a:pPr>
            <a:r>
              <a:rPr lang="en-US" dirty="0" smtClean="0"/>
              <a:t>*the second Ra is just used as a filler letter to go </a:t>
            </a:r>
            <a:r>
              <a:rPr lang="en-US" dirty="0" err="1" smtClean="0"/>
              <a:t>infront</a:t>
            </a:r>
            <a:r>
              <a:rPr lang="en-US" dirty="0" smtClean="0"/>
              <a:t> of the letters when they are a final unconnected.</a:t>
            </a:r>
          </a:p>
        </p:txBody>
      </p:sp>
    </p:spTree>
    <p:extLst>
      <p:ext uri="{BB962C8B-B14F-4D97-AF65-F5344CB8AC3E}">
        <p14:creationId xmlns:p14="http://schemas.microsoft.com/office/powerpoint/2010/main" val="248229187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Two Way Connectors</a:t>
            </a:r>
            <a:endParaRPr lang="en-US" dirty="0"/>
          </a:p>
        </p:txBody>
      </p:sp>
      <p:sp>
        <p:nvSpPr>
          <p:cNvPr id="3" name="Content Placeholder 2"/>
          <p:cNvSpPr>
            <a:spLocks noGrp="1"/>
          </p:cNvSpPr>
          <p:nvPr>
            <p:ph idx="1"/>
          </p:nvPr>
        </p:nvSpPr>
        <p:spPr/>
        <p:txBody>
          <a:bodyPr>
            <a:normAutofit/>
          </a:bodyPr>
          <a:lstStyle/>
          <a:p>
            <a:r>
              <a:rPr lang="en-US" sz="4000" dirty="0" smtClean="0"/>
              <a:t>These are letters that can be connected from both directions.</a:t>
            </a:r>
          </a:p>
          <a:p>
            <a:r>
              <a:rPr lang="ar-AE" sz="4000" dirty="0" smtClean="0"/>
              <a:t>ب </a:t>
            </a:r>
            <a:r>
              <a:rPr lang="ar-AE" sz="4000" dirty="0"/>
              <a:t>ت ث ن </a:t>
            </a:r>
            <a:r>
              <a:rPr lang="ar-AE" sz="4000" dirty="0" smtClean="0"/>
              <a:t>ي</a:t>
            </a:r>
            <a:r>
              <a:rPr lang="en-US" sz="4000" dirty="0" smtClean="0"/>
              <a:t> </a:t>
            </a:r>
            <a:r>
              <a:rPr lang="ar-AE" sz="4000" dirty="0"/>
              <a:t>س ش ج ح خ ف </a:t>
            </a:r>
            <a:r>
              <a:rPr lang="ar-AE" sz="4000" dirty="0" smtClean="0"/>
              <a:t>ق</a:t>
            </a:r>
            <a:endParaRPr lang="en-US" sz="4000" dirty="0" smtClean="0"/>
          </a:p>
          <a:p>
            <a:endParaRPr lang="en-US" sz="4000" dirty="0"/>
          </a:p>
        </p:txBody>
      </p:sp>
    </p:spTree>
    <p:extLst>
      <p:ext uri="{BB962C8B-B14F-4D97-AF65-F5344CB8AC3E}">
        <p14:creationId xmlns:p14="http://schemas.microsoft.com/office/powerpoint/2010/main" val="2976303815"/>
      </p:ext>
    </p:extLst>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Organic">
  <a:themeElements>
    <a:clrScheme name="Organic">
      <a:dk1>
        <a:sysClr val="windowText" lastClr="000000"/>
      </a:dk1>
      <a:lt1>
        <a:sysClr val="window" lastClr="FFFFFF"/>
      </a:lt1>
      <a:dk2>
        <a:srgbClr val="212121"/>
      </a:dk2>
      <a:lt2>
        <a:srgbClr val="DADADA"/>
      </a:lt2>
      <a:accent1>
        <a:srgbClr val="83992A"/>
      </a:accent1>
      <a:accent2>
        <a:srgbClr val="3C9770"/>
      </a:accent2>
      <a:accent3>
        <a:srgbClr val="44709D"/>
      </a:accent3>
      <a:accent4>
        <a:srgbClr val="A23C33"/>
      </a:accent4>
      <a:accent5>
        <a:srgbClr val="D97828"/>
      </a:accent5>
      <a:accent6>
        <a:srgbClr val="DEB340"/>
      </a:accent6>
      <a:hlink>
        <a:srgbClr val="A8BF4D"/>
      </a:hlink>
      <a:folHlink>
        <a:srgbClr val="B4CA80"/>
      </a:folHlink>
    </a:clrScheme>
    <a:fontScheme name="Organic">
      <a:majorFont>
        <a:latin typeface="Garamond" panose="020204040303010108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panose="02020404030301010803"/>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rganic">
      <a:fillStyleLst>
        <a:solidFill>
          <a:schemeClr val="phClr"/>
        </a:solidFill>
        <a:gradFill rotWithShape="1">
          <a:gsLst>
            <a:gs pos="0">
              <a:schemeClr val="phClr">
                <a:tint val="60000"/>
                <a:lumMod val="110000"/>
              </a:schemeClr>
            </a:gs>
            <a:gs pos="100000">
              <a:schemeClr val="phClr">
                <a:tint val="82000"/>
              </a:schemeClr>
            </a:gs>
          </a:gsLst>
          <a:lin ang="5400000" scaled="0"/>
        </a:gradFill>
        <a:blipFill>
          <a:blip xmlns:r="http://schemas.openxmlformats.org/officeDocument/2006/relationships" r:embed="rId1">
            <a:duotone>
              <a:schemeClr val="phClr">
                <a:shade val="74000"/>
                <a:satMod val="130000"/>
                <a:lumMod val="90000"/>
              </a:schemeClr>
              <a:schemeClr val="phClr">
                <a:tint val="94000"/>
                <a:satMod val="120000"/>
                <a:lumMod val="104000"/>
              </a:schemeClr>
            </a:duotone>
          </a:blip>
          <a:tile tx="0" ty="0" sx="100000" sy="100000" flip="none" algn="tl"/>
        </a:blipFill>
      </a:fillStyleLst>
      <a:lnStyleLst>
        <a:ln w="9525"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38100" dist="254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98000"/>
              </a:schemeClr>
            </a:gs>
          </a:gsLst>
          <a:lin ang="5400000" scaled="0"/>
        </a:gradFill>
        <a:blipFill>
          <a:blip xmlns:r="http://schemas.openxmlformats.org/officeDocument/2006/relationships" r:embed="rId2"/>
          <a:stretch/>
        </a:blipFill>
      </a:bgFillStyleLst>
    </a:fmtScheme>
  </a:themeElements>
  <a:objectDefaults/>
  <a:extraClrSchemeLst/>
  <a:extLst>
    <a:ext uri="{05A4C25C-085E-4340-85A3-A5531E510DB2}">
      <thm15:themeFamily xmlns:thm15="http://schemas.microsoft.com/office/thememl/2012/main" name="Organic" id="{28CDC826-8792-45C0-861B-85EB3ADEDA33}" vid="{7DAC20F1-423D-49E2-BD0B-50532748BAD0}"/>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Organic</Template>
  <TotalTime>3098</TotalTime>
  <Words>1206</Words>
  <Application>Microsoft Office PowerPoint</Application>
  <PresentationFormat>Widescreen</PresentationFormat>
  <Paragraphs>131</Paragraphs>
  <Slides>25</Slides>
  <Notes>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25</vt:i4>
      </vt:variant>
    </vt:vector>
  </HeadingPairs>
  <TitlesOfParts>
    <vt:vector size="30" baseType="lpstr">
      <vt:lpstr>Arial</vt:lpstr>
      <vt:lpstr>Calibri</vt:lpstr>
      <vt:lpstr>Garamond</vt:lpstr>
      <vt:lpstr>Times New Roman</vt:lpstr>
      <vt:lpstr>Organic</vt:lpstr>
      <vt:lpstr>Arabic Letters Review</vt:lpstr>
      <vt:lpstr>One Way Connectors</vt:lpstr>
      <vt:lpstr>ز</vt:lpstr>
      <vt:lpstr>و</vt:lpstr>
      <vt:lpstr>ذ</vt:lpstr>
      <vt:lpstr>د</vt:lpstr>
      <vt:lpstr>ا</vt:lpstr>
      <vt:lpstr>ر</vt:lpstr>
      <vt:lpstr>Two Way Connectors</vt:lpstr>
      <vt:lpstr>ب</vt:lpstr>
      <vt:lpstr>ت</vt:lpstr>
      <vt:lpstr>ث</vt:lpstr>
      <vt:lpstr>ن</vt:lpstr>
      <vt:lpstr>ي</vt:lpstr>
      <vt:lpstr>س</vt:lpstr>
      <vt:lpstr>ش</vt:lpstr>
      <vt:lpstr>ج</vt:lpstr>
      <vt:lpstr>ح</vt:lpstr>
      <vt:lpstr>خ</vt:lpstr>
      <vt:lpstr>How to write your ج ,ح ,خ</vt:lpstr>
      <vt:lpstr>ف</vt:lpstr>
      <vt:lpstr>ق</vt:lpstr>
      <vt:lpstr>Ta Marbuta ة</vt:lpstr>
      <vt:lpstr>Let’s practice</vt:lpstr>
      <vt:lpstr>Write an appropriate transliteration to each;  respect the vowels.</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Arabic Letters Review</dc:title>
  <dc:creator>sierra valentine</dc:creator>
  <cp:lastModifiedBy>Kurzban, Souad</cp:lastModifiedBy>
  <cp:revision>40</cp:revision>
  <cp:lastPrinted>2015-10-30T12:12:54Z</cp:lastPrinted>
  <dcterms:created xsi:type="dcterms:W3CDTF">2013-10-21T21:15:40Z</dcterms:created>
  <dcterms:modified xsi:type="dcterms:W3CDTF">2015-10-30T12:15:20Z</dcterms:modified>
</cp:coreProperties>
</file>